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0"/>
  </p:notesMasterIdLst>
  <p:sldIdLst>
    <p:sldId id="256" r:id="rId3"/>
    <p:sldId id="258" r:id="rId4"/>
    <p:sldId id="339" r:id="rId5"/>
    <p:sldId id="341" r:id="rId6"/>
    <p:sldId id="340" r:id="rId7"/>
    <p:sldId id="343" r:id="rId8"/>
    <p:sldId id="257" r:id="rId9"/>
    <p:sldId id="342" r:id="rId10"/>
    <p:sldId id="269" r:id="rId11"/>
    <p:sldId id="298" r:id="rId12"/>
    <p:sldId id="271" r:id="rId13"/>
    <p:sldId id="270" r:id="rId14"/>
    <p:sldId id="297" r:id="rId15"/>
    <p:sldId id="301" r:id="rId16"/>
    <p:sldId id="299" r:id="rId17"/>
    <p:sldId id="300" r:id="rId18"/>
    <p:sldId id="308" r:id="rId19"/>
    <p:sldId id="309" r:id="rId20"/>
    <p:sldId id="303" r:id="rId21"/>
    <p:sldId id="304" r:id="rId22"/>
    <p:sldId id="272" r:id="rId23"/>
    <p:sldId id="305" r:id="rId24"/>
    <p:sldId id="306" r:id="rId25"/>
    <p:sldId id="307" r:id="rId26"/>
    <p:sldId id="291" r:id="rId27"/>
    <p:sldId id="310" r:id="rId28"/>
    <p:sldId id="311" r:id="rId29"/>
    <p:sldId id="312" r:id="rId30"/>
    <p:sldId id="273" r:id="rId31"/>
    <p:sldId id="313" r:id="rId32"/>
    <p:sldId id="314" r:id="rId33"/>
    <p:sldId id="259" r:id="rId34"/>
    <p:sldId id="315" r:id="rId35"/>
    <p:sldId id="316" r:id="rId36"/>
    <p:sldId id="338" r:id="rId37"/>
    <p:sldId id="322" r:id="rId38"/>
    <p:sldId id="261" r:id="rId39"/>
    <p:sldId id="317" r:id="rId40"/>
    <p:sldId id="318" r:id="rId41"/>
    <p:sldId id="319" r:id="rId42"/>
    <p:sldId id="320" r:id="rId43"/>
    <p:sldId id="321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34"/>
    <p:restoredTop sz="95687"/>
  </p:normalViewPr>
  <p:slideViewPr>
    <p:cSldViewPr snapToGrid="0">
      <p:cViewPr varScale="1">
        <p:scale>
          <a:sx n="127" d="100"/>
          <a:sy n="127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C838D-8918-4330-9C6C-D9A316A394D0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8B876-4158-4461-8744-A60B6FA6D6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54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083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071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64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13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98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5950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467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933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531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79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39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507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118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515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4421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7597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4717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529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19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796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630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420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868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738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7048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2733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623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348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2087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924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7050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1006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774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496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2290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2565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2282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852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822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9747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841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5380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8094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930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328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9991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3711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4209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835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389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38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05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885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ko-KR" altLang="en-US">
              <a:latin typeface="Arial" panose="020B0604020202020204" pitchFamily="34" charset="0"/>
              <a:ea typeface="맑은 고딕" panose="020B0503020000020004" pitchFamily="50" charset="-127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673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마스터 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 형태 1">
            <a:extLst>
              <a:ext uri="{FF2B5EF4-FFF2-40B4-BE49-F238E27FC236}">
                <a16:creationId xmlns:a16="http://schemas.microsoft.com/office/drawing/2014/main" id="{9EB294A4-BBB9-4725-ABA2-0AD199478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 형태 2">
            <a:extLst>
              <a:ext uri="{FF2B5EF4-FFF2-40B4-BE49-F238E27FC236}">
                <a16:creationId xmlns:a16="http://schemas.microsoft.com/office/drawing/2014/main" id="{471DA70B-7F87-4BBE-9C40-6AFECE9309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마스터 1 레이아웃 1 형태 3">
            <a:extLst>
              <a:ext uri="{FF2B5EF4-FFF2-40B4-BE49-F238E27FC236}">
                <a16:creationId xmlns:a16="http://schemas.microsoft.com/office/drawing/2014/main" id="{2A40894C-1470-43D1-8726-D151946FB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1 형태 4">
            <a:extLst>
              <a:ext uri="{FF2B5EF4-FFF2-40B4-BE49-F238E27FC236}">
                <a16:creationId xmlns:a16="http://schemas.microsoft.com/office/drawing/2014/main" id="{FF498D50-9844-4F62-B1ED-55FA041A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 형태 5">
            <a:extLst>
              <a:ext uri="{FF2B5EF4-FFF2-40B4-BE49-F238E27FC236}">
                <a16:creationId xmlns:a16="http://schemas.microsoft.com/office/drawing/2014/main" id="{A12F2B7A-49B4-4C44-A8B5-F00B8CB6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32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마스터 1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0 형태 1">
            <a:extLst>
              <a:ext uri="{FF2B5EF4-FFF2-40B4-BE49-F238E27FC236}">
                <a16:creationId xmlns:a16="http://schemas.microsoft.com/office/drawing/2014/main" id="{5202ABE6-8789-400E-90BF-B07C168AC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0 형태 2">
            <a:extLst>
              <a:ext uri="{FF2B5EF4-FFF2-40B4-BE49-F238E27FC236}">
                <a16:creationId xmlns:a16="http://schemas.microsoft.com/office/drawing/2014/main" id="{86945C3D-F3F7-4E9F-A3E1-2A6C1E8F5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0 형태 3">
            <a:extLst>
              <a:ext uri="{FF2B5EF4-FFF2-40B4-BE49-F238E27FC236}">
                <a16:creationId xmlns:a16="http://schemas.microsoft.com/office/drawing/2014/main" id="{4C3636A9-283C-4DAE-94EF-9EC9B74D5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10 형태 4">
            <a:extLst>
              <a:ext uri="{FF2B5EF4-FFF2-40B4-BE49-F238E27FC236}">
                <a16:creationId xmlns:a16="http://schemas.microsoft.com/office/drawing/2014/main" id="{00150AC1-2C2C-4ACC-9D92-C0169784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0 형태 5">
            <a:extLst>
              <a:ext uri="{FF2B5EF4-FFF2-40B4-BE49-F238E27FC236}">
                <a16:creationId xmlns:a16="http://schemas.microsoft.com/office/drawing/2014/main" id="{E5A081C2-ADC0-42E9-83DF-7A2BE3DA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383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마스터 1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11 형태 1">
            <a:extLst>
              <a:ext uri="{FF2B5EF4-FFF2-40B4-BE49-F238E27FC236}">
                <a16:creationId xmlns:a16="http://schemas.microsoft.com/office/drawing/2014/main" id="{67B3513E-D1B7-48D7-B467-C03AB5A66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11 형태 2">
            <a:extLst>
              <a:ext uri="{FF2B5EF4-FFF2-40B4-BE49-F238E27FC236}">
                <a16:creationId xmlns:a16="http://schemas.microsoft.com/office/drawing/2014/main" id="{E0794869-1180-4D38-8C80-F7B84B159E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11 형태 3">
            <a:extLst>
              <a:ext uri="{FF2B5EF4-FFF2-40B4-BE49-F238E27FC236}">
                <a16:creationId xmlns:a16="http://schemas.microsoft.com/office/drawing/2014/main" id="{21410ED5-DE24-4E65-80D0-FEB94772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11 형태 4">
            <a:extLst>
              <a:ext uri="{FF2B5EF4-FFF2-40B4-BE49-F238E27FC236}">
                <a16:creationId xmlns:a16="http://schemas.microsoft.com/office/drawing/2014/main" id="{6FD0237C-DE14-43E3-8157-CB2A7572F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11 형태 5">
            <a:extLst>
              <a:ext uri="{FF2B5EF4-FFF2-40B4-BE49-F238E27FC236}">
                <a16:creationId xmlns:a16="http://schemas.microsoft.com/office/drawing/2014/main" id="{E1357CFC-6BBC-45FB-ABC7-770B94F8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6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924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2 형태 1"/>
          <p:cNvSpPr>
            <a:spLocks noGrp="1"/>
          </p:cNvSpPr>
          <p:nvPr>
            <p:ph type="pic" sz="quarter" idx="10"/>
          </p:nvPr>
        </p:nvSpPr>
        <p:spPr>
          <a:xfrm>
            <a:off x="6813550" y="0"/>
            <a:ext cx="5378450" cy="6858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2 형태 2"/>
          <p:cNvSpPr/>
          <p:nvPr userDrawn="1"/>
        </p:nvSpPr>
        <p:spPr>
          <a:xfrm>
            <a:off x="-1072691" y="3392024"/>
            <a:ext cx="4271519" cy="4271519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52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3 형태 1"/>
          <p:cNvSpPr>
            <a:spLocks noGrp="1"/>
          </p:cNvSpPr>
          <p:nvPr>
            <p:ph type="pic" sz="quarter" idx="10"/>
          </p:nvPr>
        </p:nvSpPr>
        <p:spPr>
          <a:xfrm>
            <a:off x="14351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마스터 2 레이아웃 3 형태 2"/>
          <p:cNvSpPr>
            <a:spLocks noGrp="1"/>
          </p:cNvSpPr>
          <p:nvPr>
            <p:ph type="pic" sz="quarter" idx="11"/>
          </p:nvPr>
        </p:nvSpPr>
        <p:spPr>
          <a:xfrm>
            <a:off x="50052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마스터 2 레이아웃 3 형태 3"/>
          <p:cNvSpPr>
            <a:spLocks noGrp="1"/>
          </p:cNvSpPr>
          <p:nvPr>
            <p:ph type="pic" sz="quarter" idx="12"/>
          </p:nvPr>
        </p:nvSpPr>
        <p:spPr>
          <a:xfrm>
            <a:off x="8575300" y="2070100"/>
            <a:ext cx="2181600" cy="2181600"/>
          </a:xfrm>
          <a:prstGeom prst="diamond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3" name="마스터 2 레이아웃 3 형태 4"/>
          <p:cNvSpPr/>
          <p:nvPr userDrawn="1"/>
        </p:nvSpPr>
        <p:spPr>
          <a:xfrm>
            <a:off x="9347200" y="4251700"/>
            <a:ext cx="3454400" cy="3454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4" name="마스터 2 레이아웃 3 형태 5"/>
          <p:cNvSpPr/>
          <p:nvPr userDrawn="1"/>
        </p:nvSpPr>
        <p:spPr>
          <a:xfrm>
            <a:off x="10871200" y="2815900"/>
            <a:ext cx="2363600" cy="23636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41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마스터 2 레이아웃 4 형태 1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08663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7" name="마스터 2 레이아웃 4 형태 2"/>
          <p:cNvSpPr/>
          <p:nvPr userDrawn="1"/>
        </p:nvSpPr>
        <p:spPr>
          <a:xfrm>
            <a:off x="9779000" y="-635000"/>
            <a:ext cx="3187700" cy="3187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8" name="마스터 2 레이아웃 4 형태 3"/>
          <p:cNvSpPr/>
          <p:nvPr userDrawn="1"/>
        </p:nvSpPr>
        <p:spPr>
          <a:xfrm>
            <a:off x="7410450" y="51562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마스터 2 레이아웃 4 형태 4"/>
          <p:cNvSpPr/>
          <p:nvPr userDrawn="1"/>
        </p:nvSpPr>
        <p:spPr>
          <a:xfrm>
            <a:off x="7512050" y="-1803400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1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마스터 2 레이아웃 5 형태 1"/>
          <p:cNvSpPr>
            <a:spLocks noGrp="1"/>
          </p:cNvSpPr>
          <p:nvPr>
            <p:ph type="pic" sz="quarter" idx="10"/>
          </p:nvPr>
        </p:nvSpPr>
        <p:spPr>
          <a:xfrm>
            <a:off x="9474625" y="11138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5" name="마스터 2 레이아웃 5 형태 2"/>
          <p:cNvSpPr>
            <a:spLocks noGrp="1"/>
          </p:cNvSpPr>
          <p:nvPr>
            <p:ph type="pic" sz="quarter" idx="11"/>
          </p:nvPr>
        </p:nvSpPr>
        <p:spPr>
          <a:xfrm>
            <a:off x="6528225" y="-1769019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7" name="마스터 2 레이아웃 5 형태 3"/>
          <p:cNvSpPr>
            <a:spLocks noGrp="1"/>
          </p:cNvSpPr>
          <p:nvPr>
            <p:ph type="pic" sz="quarter" idx="13"/>
          </p:nvPr>
        </p:nvSpPr>
        <p:spPr>
          <a:xfrm>
            <a:off x="6528224" y="3996781"/>
            <a:ext cx="4965275" cy="4965275"/>
          </a:xfrm>
          <a:prstGeom prst="diamond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8" name="마스터 2 레이아웃 5 형태 4"/>
          <p:cNvSpPr/>
          <p:nvPr userDrawn="1"/>
        </p:nvSpPr>
        <p:spPr>
          <a:xfrm>
            <a:off x="-1536700" y="5010150"/>
            <a:ext cx="3695700" cy="3695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584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6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08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마스터 2 레이아웃 7 형태 1"/>
          <p:cNvGrpSpPr/>
          <p:nvPr userDrawn="1"/>
        </p:nvGrpSpPr>
        <p:grpSpPr>
          <a:xfrm flipH="1">
            <a:off x="8033209" y="4192124"/>
            <a:ext cx="5618843" cy="4271519"/>
            <a:chOff x="-1072691" y="3392024"/>
            <a:chExt cx="5618843" cy="4271519"/>
          </a:xfrm>
        </p:grpSpPr>
        <p:sp>
          <p:nvSpPr>
            <p:cNvPr id="6" name="마스터 2 레이아웃 7 형태 1 그룹 1"/>
            <p:cNvSpPr/>
            <p:nvPr userDrawn="1"/>
          </p:nvSpPr>
          <p:spPr>
            <a:xfrm>
              <a:off x="-1072691" y="3392024"/>
              <a:ext cx="4271519" cy="4271519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마스터 2 레이아웃 7 형태 1 그룹 2"/>
            <p:cNvSpPr/>
            <p:nvPr userDrawn="1"/>
          </p:nvSpPr>
          <p:spPr>
            <a:xfrm>
              <a:off x="2343609" y="5461000"/>
              <a:ext cx="2202543" cy="2202543"/>
            </a:xfrm>
            <a:prstGeom prst="ellips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3756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8 형태 1"/>
          <p:cNvSpPr>
            <a:spLocks noGrp="1"/>
          </p:cNvSpPr>
          <p:nvPr>
            <p:ph type="pic" sz="quarter" idx="10"/>
          </p:nvPr>
        </p:nvSpPr>
        <p:spPr>
          <a:xfrm>
            <a:off x="948266" y="2219015"/>
            <a:ext cx="5017635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8 형태 2"/>
          <p:cNvSpPr>
            <a:spLocks noGrp="1"/>
          </p:cNvSpPr>
          <p:nvPr>
            <p:ph type="pic" sz="quarter" idx="11"/>
          </p:nvPr>
        </p:nvSpPr>
        <p:spPr>
          <a:xfrm>
            <a:off x="5965901" y="2219015"/>
            <a:ext cx="5018400" cy="18621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8 형태 3"/>
          <p:cNvSpPr/>
          <p:nvPr userDrawn="1"/>
        </p:nvSpPr>
        <p:spPr>
          <a:xfrm>
            <a:off x="9540334" y="4442521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880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마스터 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2 형태 1">
            <a:extLst>
              <a:ext uri="{FF2B5EF4-FFF2-40B4-BE49-F238E27FC236}">
                <a16:creationId xmlns:a16="http://schemas.microsoft.com/office/drawing/2014/main" id="{ECBBABDB-EC94-41B8-BA13-140CD47D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2 형태 2">
            <a:extLst>
              <a:ext uri="{FF2B5EF4-FFF2-40B4-BE49-F238E27FC236}">
                <a16:creationId xmlns:a16="http://schemas.microsoft.com/office/drawing/2014/main" id="{0FE4EC82-AAFE-43F6-B43C-FDAEEFE1B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2 형태 3">
            <a:extLst>
              <a:ext uri="{FF2B5EF4-FFF2-40B4-BE49-F238E27FC236}">
                <a16:creationId xmlns:a16="http://schemas.microsoft.com/office/drawing/2014/main" id="{B96F0A78-A5D2-4A15-A42E-61CEF9817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2 형태 4">
            <a:extLst>
              <a:ext uri="{FF2B5EF4-FFF2-40B4-BE49-F238E27FC236}">
                <a16:creationId xmlns:a16="http://schemas.microsoft.com/office/drawing/2014/main" id="{BE996A46-224A-43DC-9448-96777184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2 형태 5">
            <a:extLst>
              <a:ext uri="{FF2B5EF4-FFF2-40B4-BE49-F238E27FC236}">
                <a16:creationId xmlns:a16="http://schemas.microsoft.com/office/drawing/2014/main" id="{63E0E6FB-B1FD-4B8B-93B8-B063649FD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316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마스터 2 레이아웃 9 형태 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33725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마스터 2 레이아웃 9 형태 2"/>
          <p:cNvSpPr/>
          <p:nvPr userDrawn="1"/>
        </p:nvSpPr>
        <p:spPr>
          <a:xfrm>
            <a:off x="10285235" y="471851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마스터 2 레이아웃 9 형태 3"/>
          <p:cNvSpPr/>
          <p:nvPr userDrawn="1"/>
        </p:nvSpPr>
        <p:spPr>
          <a:xfrm>
            <a:off x="8056385" y="5678635"/>
            <a:ext cx="3111500" cy="3111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45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 2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마스터 2 레이아웃 10 형태 1"/>
          <p:cNvSpPr>
            <a:spLocks noGrp="1"/>
          </p:cNvSpPr>
          <p:nvPr>
            <p:ph type="pic" sz="quarter" idx="10"/>
          </p:nvPr>
        </p:nvSpPr>
        <p:spPr>
          <a:xfrm>
            <a:off x="94262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마스터 2 레이아웃 10 형태 2"/>
          <p:cNvSpPr>
            <a:spLocks noGrp="1"/>
          </p:cNvSpPr>
          <p:nvPr>
            <p:ph type="pic" sz="quarter" idx="11"/>
          </p:nvPr>
        </p:nvSpPr>
        <p:spPr>
          <a:xfrm>
            <a:off x="3674533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마스터 2 레이아웃 10 형태 3"/>
          <p:cNvSpPr>
            <a:spLocks noGrp="1"/>
          </p:cNvSpPr>
          <p:nvPr>
            <p:ph type="pic" sz="quarter" idx="12"/>
          </p:nvPr>
        </p:nvSpPr>
        <p:spPr>
          <a:xfrm>
            <a:off x="6406444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마스터 2 레이아웃 10 형태 4"/>
          <p:cNvSpPr>
            <a:spLocks noGrp="1"/>
          </p:cNvSpPr>
          <p:nvPr>
            <p:ph type="pic" sz="quarter" idx="13"/>
          </p:nvPr>
        </p:nvSpPr>
        <p:spPr>
          <a:xfrm>
            <a:off x="9138355" y="996243"/>
            <a:ext cx="2111024" cy="1535290"/>
          </a:xfrm>
          <a:ln w="19050">
            <a:solidFill>
              <a:schemeClr val="tx1">
                <a:lumMod val="85000"/>
                <a:lumOff val="15000"/>
              </a:schemeClr>
            </a:solidFill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11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마스터 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3 형태 1">
            <a:extLst>
              <a:ext uri="{FF2B5EF4-FFF2-40B4-BE49-F238E27FC236}">
                <a16:creationId xmlns:a16="http://schemas.microsoft.com/office/drawing/2014/main" id="{8E880D3D-0F58-4482-A806-DCBEE93B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3 형태 2">
            <a:extLst>
              <a:ext uri="{FF2B5EF4-FFF2-40B4-BE49-F238E27FC236}">
                <a16:creationId xmlns:a16="http://schemas.microsoft.com/office/drawing/2014/main" id="{11468BBE-8BFE-41F6-9F2B-035743138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3 형태 3">
            <a:extLst>
              <a:ext uri="{FF2B5EF4-FFF2-40B4-BE49-F238E27FC236}">
                <a16:creationId xmlns:a16="http://schemas.microsoft.com/office/drawing/2014/main" id="{B3FB86E9-57F8-40E8-A8C5-1B2BB124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레이아웃 3 형태 4">
            <a:extLst>
              <a:ext uri="{FF2B5EF4-FFF2-40B4-BE49-F238E27FC236}">
                <a16:creationId xmlns:a16="http://schemas.microsoft.com/office/drawing/2014/main" id="{83656C62-418F-49D0-9ADE-CADCE15A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마스터 1 레이아웃 3 형태 5">
            <a:extLst>
              <a:ext uri="{FF2B5EF4-FFF2-40B4-BE49-F238E27FC236}">
                <a16:creationId xmlns:a16="http://schemas.microsoft.com/office/drawing/2014/main" id="{864E53E8-C29A-4741-8BDE-99058EE9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994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마스터 1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4 형태 1">
            <a:extLst>
              <a:ext uri="{FF2B5EF4-FFF2-40B4-BE49-F238E27FC236}">
                <a16:creationId xmlns:a16="http://schemas.microsoft.com/office/drawing/2014/main" id="{0F140347-91C4-4155-975C-D7D4D3D6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4 형태 2">
            <a:extLst>
              <a:ext uri="{FF2B5EF4-FFF2-40B4-BE49-F238E27FC236}">
                <a16:creationId xmlns:a16="http://schemas.microsoft.com/office/drawing/2014/main" id="{223B9823-35B2-4993-A119-9D5E0B77B6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4 형태 3">
            <a:extLst>
              <a:ext uri="{FF2B5EF4-FFF2-40B4-BE49-F238E27FC236}">
                <a16:creationId xmlns:a16="http://schemas.microsoft.com/office/drawing/2014/main" id="{98B221A9-A9FB-4CAD-AB26-D2ECCCEDC2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4 형태 4">
            <a:extLst>
              <a:ext uri="{FF2B5EF4-FFF2-40B4-BE49-F238E27FC236}">
                <a16:creationId xmlns:a16="http://schemas.microsoft.com/office/drawing/2014/main" id="{6C199300-72B6-4EDF-9ED2-B910E244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마스터 1 레이아웃 4 형태 5">
            <a:extLst>
              <a:ext uri="{FF2B5EF4-FFF2-40B4-BE49-F238E27FC236}">
                <a16:creationId xmlns:a16="http://schemas.microsoft.com/office/drawing/2014/main" id="{EEB8F8A2-5C13-470D-9882-6C4AB7BEB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4 형태 6">
            <a:extLst>
              <a:ext uri="{FF2B5EF4-FFF2-40B4-BE49-F238E27FC236}">
                <a16:creationId xmlns:a16="http://schemas.microsoft.com/office/drawing/2014/main" id="{702045B3-1A9D-4862-BBC5-A71A7DFC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98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마스터 1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5 형태 1">
            <a:extLst>
              <a:ext uri="{FF2B5EF4-FFF2-40B4-BE49-F238E27FC236}">
                <a16:creationId xmlns:a16="http://schemas.microsoft.com/office/drawing/2014/main" id="{912A9283-A921-42DC-B0ED-F8BBB9AE3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5 형태 2">
            <a:extLst>
              <a:ext uri="{FF2B5EF4-FFF2-40B4-BE49-F238E27FC236}">
                <a16:creationId xmlns:a16="http://schemas.microsoft.com/office/drawing/2014/main" id="{B04D55F2-32BB-44CF-B4BD-572D7B4FE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마스터 1 레이아웃 5 형태 3">
            <a:extLst>
              <a:ext uri="{FF2B5EF4-FFF2-40B4-BE49-F238E27FC236}">
                <a16:creationId xmlns:a16="http://schemas.microsoft.com/office/drawing/2014/main" id="{748002B5-6C6E-4204-BC45-7C3B1A6AD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마스터 1 레이아웃 5 형태 4">
            <a:extLst>
              <a:ext uri="{FF2B5EF4-FFF2-40B4-BE49-F238E27FC236}">
                <a16:creationId xmlns:a16="http://schemas.microsoft.com/office/drawing/2014/main" id="{61DB2ABA-DCBA-4C40-B782-05934F575D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마스터 1 레이아웃 5 형태 5">
            <a:extLst>
              <a:ext uri="{FF2B5EF4-FFF2-40B4-BE49-F238E27FC236}">
                <a16:creationId xmlns:a16="http://schemas.microsoft.com/office/drawing/2014/main" id="{D29884EA-8FC0-4975-AA2B-A65F1744D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마스터 1 레이아웃 5 형태 6">
            <a:extLst>
              <a:ext uri="{FF2B5EF4-FFF2-40B4-BE49-F238E27FC236}">
                <a16:creationId xmlns:a16="http://schemas.microsoft.com/office/drawing/2014/main" id="{557210D7-7A3C-438D-909A-D4D750496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8" name="마스터 1 레이아웃 5 형태 7">
            <a:extLst>
              <a:ext uri="{FF2B5EF4-FFF2-40B4-BE49-F238E27FC236}">
                <a16:creationId xmlns:a16="http://schemas.microsoft.com/office/drawing/2014/main" id="{DF6725CC-140A-4A6B-BF21-5C4E0380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마스터 1 레이아웃 5 형태 8">
            <a:extLst>
              <a:ext uri="{FF2B5EF4-FFF2-40B4-BE49-F238E27FC236}">
                <a16:creationId xmlns:a16="http://schemas.microsoft.com/office/drawing/2014/main" id="{1A91DAC2-A126-4917-B9B9-C351FA16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70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마스터 1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6 형태 1">
            <a:extLst>
              <a:ext uri="{FF2B5EF4-FFF2-40B4-BE49-F238E27FC236}">
                <a16:creationId xmlns:a16="http://schemas.microsoft.com/office/drawing/2014/main" id="{8682E794-EDB5-4FAD-B100-3E361A79A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6 형태 2">
            <a:extLst>
              <a:ext uri="{FF2B5EF4-FFF2-40B4-BE49-F238E27FC236}">
                <a16:creationId xmlns:a16="http://schemas.microsoft.com/office/drawing/2014/main" id="{00F0B89B-B98C-4D46-8334-914CDFAB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4" name="마스터 1 레이아웃 6 형태 3">
            <a:extLst>
              <a:ext uri="{FF2B5EF4-FFF2-40B4-BE49-F238E27FC236}">
                <a16:creationId xmlns:a16="http://schemas.microsoft.com/office/drawing/2014/main" id="{6CFEFDE5-63FC-4E56-B2F6-592DB4623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마스터 1 레이아웃 6 형태 4">
            <a:extLst>
              <a:ext uri="{FF2B5EF4-FFF2-40B4-BE49-F238E27FC236}">
                <a16:creationId xmlns:a16="http://schemas.microsoft.com/office/drawing/2014/main" id="{26C6D8DA-FF8A-4584-9ECB-7FAC8346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45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마스터 1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7 형태 1">
            <a:extLst>
              <a:ext uri="{FF2B5EF4-FFF2-40B4-BE49-F238E27FC236}">
                <a16:creationId xmlns:a16="http://schemas.microsoft.com/office/drawing/2014/main" id="{911402AE-03B5-4F5C-A321-F08EADF2A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3" name="마스터 1 레이아웃 7 형태 2">
            <a:extLst>
              <a:ext uri="{FF2B5EF4-FFF2-40B4-BE49-F238E27FC236}">
                <a16:creationId xmlns:a16="http://schemas.microsoft.com/office/drawing/2014/main" id="{B0AAE480-27D0-4920-9718-47A77DD58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마스터 1 레이아웃 7 형태 3">
            <a:extLst>
              <a:ext uri="{FF2B5EF4-FFF2-40B4-BE49-F238E27FC236}">
                <a16:creationId xmlns:a16="http://schemas.microsoft.com/office/drawing/2014/main" id="{F304C241-6CEC-4949-A597-AADF4AE7C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188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마스터 1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8 형태 1">
            <a:extLst>
              <a:ext uri="{FF2B5EF4-FFF2-40B4-BE49-F238E27FC236}">
                <a16:creationId xmlns:a16="http://schemas.microsoft.com/office/drawing/2014/main" id="{3A8CF8E0-13F0-4D7B-90F9-B322AE9AE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8 형태 2">
            <a:extLst>
              <a:ext uri="{FF2B5EF4-FFF2-40B4-BE49-F238E27FC236}">
                <a16:creationId xmlns:a16="http://schemas.microsoft.com/office/drawing/2014/main" id="{AF864084-B3C5-4E55-A572-BE2F4A37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레이아웃 8 형태 3">
            <a:extLst>
              <a:ext uri="{FF2B5EF4-FFF2-40B4-BE49-F238E27FC236}">
                <a16:creationId xmlns:a16="http://schemas.microsoft.com/office/drawing/2014/main" id="{A3903671-E795-48B2-9264-893D74F7E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8 형태 4">
            <a:extLst>
              <a:ext uri="{FF2B5EF4-FFF2-40B4-BE49-F238E27FC236}">
                <a16:creationId xmlns:a16="http://schemas.microsoft.com/office/drawing/2014/main" id="{07D98D38-DB4B-4630-AEA5-608EAB22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마스터 1 레이아웃 8 형태 5">
            <a:extLst>
              <a:ext uri="{FF2B5EF4-FFF2-40B4-BE49-F238E27FC236}">
                <a16:creationId xmlns:a16="http://schemas.microsoft.com/office/drawing/2014/main" id="{93C5632B-BAB7-4917-B672-8FEC25121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8 형태 6">
            <a:extLst>
              <a:ext uri="{FF2B5EF4-FFF2-40B4-BE49-F238E27FC236}">
                <a16:creationId xmlns:a16="http://schemas.microsoft.com/office/drawing/2014/main" id="{049AECEB-2AE5-4227-9C4B-A14911C59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7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마스터 1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레이아웃 9 형태 1">
            <a:extLst>
              <a:ext uri="{FF2B5EF4-FFF2-40B4-BE49-F238E27FC236}">
                <a16:creationId xmlns:a16="http://schemas.microsoft.com/office/drawing/2014/main" id="{4512EE3E-7083-402D-8981-7765420E5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레이아웃 9 형태 2">
            <a:extLst>
              <a:ext uri="{FF2B5EF4-FFF2-40B4-BE49-F238E27FC236}">
                <a16:creationId xmlns:a16="http://schemas.microsoft.com/office/drawing/2014/main" id="{79B89829-77F3-4743-9F6E-1B196C1EC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마스터 1 레이아웃 9 형태 3">
            <a:extLst>
              <a:ext uri="{FF2B5EF4-FFF2-40B4-BE49-F238E27FC236}">
                <a16:creationId xmlns:a16="http://schemas.microsoft.com/office/drawing/2014/main" id="{63D01A3D-880A-452E-80A4-4DEB116F6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마스터 1 레이아웃 9 형태 4">
            <a:extLst>
              <a:ext uri="{FF2B5EF4-FFF2-40B4-BE49-F238E27FC236}">
                <a16:creationId xmlns:a16="http://schemas.microsoft.com/office/drawing/2014/main" id="{AB4A3565-8AC0-496C-AAE2-9DF438D3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6" name="마스터 1 레이아웃 9 형태 5">
            <a:extLst>
              <a:ext uri="{FF2B5EF4-FFF2-40B4-BE49-F238E27FC236}">
                <a16:creationId xmlns:a16="http://schemas.microsoft.com/office/drawing/2014/main" id="{E0567859-0756-42E7-8109-F79D23107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마스터 1 레이아웃 9 형태 6">
            <a:extLst>
              <a:ext uri="{FF2B5EF4-FFF2-40B4-BE49-F238E27FC236}">
                <a16:creationId xmlns:a16="http://schemas.microsoft.com/office/drawing/2014/main" id="{09C774F8-D828-48E7-B0C4-AE4B8FB9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246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1 형태 1">
            <a:extLst>
              <a:ext uri="{FF2B5EF4-FFF2-40B4-BE49-F238E27FC236}">
                <a16:creationId xmlns:a16="http://schemas.microsoft.com/office/drawing/2014/main" id="{4ECEF9BE-8627-401D-86C2-BEA7CF6A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마스터 1 형태 2">
            <a:extLst>
              <a:ext uri="{FF2B5EF4-FFF2-40B4-BE49-F238E27FC236}">
                <a16:creationId xmlns:a16="http://schemas.microsoft.com/office/drawing/2014/main" id="{E6EBB681-C153-431F-B9D0-03D4563F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마스터 1 형태 3">
            <a:extLst>
              <a:ext uri="{FF2B5EF4-FFF2-40B4-BE49-F238E27FC236}">
                <a16:creationId xmlns:a16="http://schemas.microsoft.com/office/drawing/2014/main" id="{C29AD91E-E5BC-4054-AC2B-DC35EF1936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8E580-7753-4A49-A33B-594CBE236A84}" type="datetimeFigureOut">
              <a:rPr lang="ko-KR" altLang="en-US" smtClean="0"/>
              <a:t>2021. 7. 9.</a:t>
            </a:fld>
            <a:endParaRPr lang="ko-KR" altLang="en-US"/>
          </a:p>
        </p:txBody>
      </p:sp>
      <p:sp>
        <p:nvSpPr>
          <p:cNvPr id="5" name="마스터 1 형태 4">
            <a:extLst>
              <a:ext uri="{FF2B5EF4-FFF2-40B4-BE49-F238E27FC236}">
                <a16:creationId xmlns:a16="http://schemas.microsoft.com/office/drawing/2014/main" id="{E6A0E237-DA0D-4292-B2B6-1D7942B21E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마스터 1 형태 5">
            <a:extLst>
              <a:ext uri="{FF2B5EF4-FFF2-40B4-BE49-F238E27FC236}">
                <a16:creationId xmlns:a16="http://schemas.microsoft.com/office/drawing/2014/main" id="{643D21DB-EAE3-45FD-9912-467C2E821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1EEE9-BE20-409B-8748-F891A0F1F2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0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마스터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마스터 2 형태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마스터 2 형태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마스터 2 형태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8A5A3-A766-494C-A2DD-D1192920AA1C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마스터 2 형태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마스터 2 형태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4B677-67D9-4D8F-81B4-3AB19E67F4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359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170.png"/><Relationship Id="rId7" Type="http://schemas.openxmlformats.org/officeDocument/2006/relationships/image" Target="../media/image210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0.png"/><Relationship Id="rId11" Type="http://schemas.openxmlformats.org/officeDocument/2006/relationships/image" Target="../media/image250.png"/><Relationship Id="rId5" Type="http://schemas.openxmlformats.org/officeDocument/2006/relationships/image" Target="../media/image190.png"/><Relationship Id="rId10" Type="http://schemas.openxmlformats.org/officeDocument/2006/relationships/image" Target="../media/image240.png"/><Relationship Id="rId4" Type="http://schemas.openxmlformats.org/officeDocument/2006/relationships/image" Target="../media/image180.png"/><Relationship Id="rId9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tif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 형태 1"/>
          <p:cNvSpPr/>
          <p:nvPr/>
        </p:nvSpPr>
        <p:spPr>
          <a:xfrm>
            <a:off x="2201332" y="1286933"/>
            <a:ext cx="3228622" cy="3228622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슬라이드 1 형태 2"/>
          <p:cNvSpPr txBox="1"/>
          <p:nvPr/>
        </p:nvSpPr>
        <p:spPr>
          <a:xfrm>
            <a:off x="2793333" y="1754234"/>
            <a:ext cx="66053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spc="6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Computer Vision</a:t>
            </a:r>
            <a:endParaRPr kumimoji="0" lang="zh-CN" altLang="en-US" sz="54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6" name="슬라이드 1 형태 3"/>
          <p:cNvSpPr txBox="1"/>
          <p:nvPr/>
        </p:nvSpPr>
        <p:spPr>
          <a:xfrm>
            <a:off x="3200968" y="3231653"/>
            <a:ext cx="5955476" cy="2681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white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Artificial Neural Networks, Training Algorithm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  <a:cs typeface="+mn-cs"/>
            </a:endParaRPr>
          </a:p>
        </p:txBody>
      </p:sp>
      <p:sp>
        <p:nvSpPr>
          <p:cNvPr id="24" name="슬라이드 1 형태 4"/>
          <p:cNvSpPr txBox="1"/>
          <p:nvPr/>
        </p:nvSpPr>
        <p:spPr>
          <a:xfrm rot="21579859">
            <a:off x="4807306" y="5234317"/>
            <a:ext cx="310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Present by 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Taehyeon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 Kim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4050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50"/>
                            </p:stCondLst>
                            <p:childTnLst>
                              <p:par>
                                <p:cTn id="16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 animBg="1"/>
      <p:bldP spid="6" grpId="1" animBg="1"/>
      <p:bldP spid="24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679A1-D742-CF4D-AD46-EA8FDE546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893903"/>
            <a:ext cx="10947400" cy="5537200"/>
          </a:xfrm>
          <a:prstGeom prst="rect">
            <a:avLst/>
          </a:prstGeom>
        </p:spPr>
      </p:pic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31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Milestones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7CD5B-0C67-2649-B87F-0982E3A9CC4A}"/>
              </a:ext>
            </a:extLst>
          </p:cNvPr>
          <p:cNvSpPr/>
          <p:nvPr/>
        </p:nvSpPr>
        <p:spPr>
          <a:xfrm>
            <a:off x="0" y="6431103"/>
            <a:ext cx="543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slides.com</a:t>
            </a:r>
            <a:r>
              <a:rPr lang="en-US" dirty="0"/>
              <a:t>/</a:t>
            </a:r>
            <a:r>
              <a:rPr lang="en-US" dirty="0" err="1"/>
              <a:t>beamandrew</a:t>
            </a:r>
            <a:r>
              <a:rPr lang="en-US" dirty="0"/>
              <a:t>/deep-learning-101#/</a:t>
            </a:r>
          </a:p>
        </p:txBody>
      </p:sp>
    </p:spTree>
    <p:extLst>
      <p:ext uri="{BB962C8B-B14F-4D97-AF65-F5344CB8AC3E}">
        <p14:creationId xmlns:p14="http://schemas.microsoft.com/office/powerpoint/2010/main" val="85997694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926A0D7-4B1B-724F-B99D-693582EC2534}"/>
              </a:ext>
            </a:extLst>
          </p:cNvPr>
          <p:cNvSpPr/>
          <p:nvPr/>
        </p:nvSpPr>
        <p:spPr>
          <a:xfrm>
            <a:off x="5909400" y="1865732"/>
            <a:ext cx="4140000" cy="4140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613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AI – ML - DL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E4A9C76-0940-A847-9440-5AE8C5AD77B5}"/>
              </a:ext>
            </a:extLst>
          </p:cNvPr>
          <p:cNvSpPr/>
          <p:nvPr/>
        </p:nvSpPr>
        <p:spPr>
          <a:xfrm>
            <a:off x="6629400" y="3305732"/>
            <a:ext cx="2700000" cy="270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93395B2-2A94-DF41-85C0-B50EC383A700}"/>
              </a:ext>
            </a:extLst>
          </p:cNvPr>
          <p:cNvSpPr/>
          <p:nvPr/>
        </p:nvSpPr>
        <p:spPr>
          <a:xfrm>
            <a:off x="7169400" y="4385732"/>
            <a:ext cx="1620000" cy="16200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2AF93-5536-EB42-9250-80DBD70A5E94}"/>
              </a:ext>
            </a:extLst>
          </p:cNvPr>
          <p:cNvSpPr txBox="1"/>
          <p:nvPr/>
        </p:nvSpPr>
        <p:spPr>
          <a:xfrm>
            <a:off x="6758296" y="2758866"/>
            <a:ext cx="2442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Artificial Intelligence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ED55D0-32CB-0E4E-974D-FAC9E571555E}"/>
              </a:ext>
            </a:extLst>
          </p:cNvPr>
          <p:cNvSpPr txBox="1"/>
          <p:nvPr/>
        </p:nvSpPr>
        <p:spPr>
          <a:xfrm>
            <a:off x="6899039" y="4006665"/>
            <a:ext cx="216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Machine Learning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1801375-BC38-A34B-943E-0DB689C94150}"/>
              </a:ext>
            </a:extLst>
          </p:cNvPr>
          <p:cNvSpPr txBox="1"/>
          <p:nvPr/>
        </p:nvSpPr>
        <p:spPr>
          <a:xfrm>
            <a:off x="7079376" y="5023462"/>
            <a:ext cx="180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0EB539-8F08-C643-A95C-E6A2E358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348" y="1956856"/>
            <a:ext cx="781605" cy="781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A644C-CF80-1649-9242-938DF55A6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286" y="3417529"/>
            <a:ext cx="642224" cy="642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C6AF99-69F8-814A-8C06-4270ABA66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1500" y="4553531"/>
            <a:ext cx="535795" cy="5357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1ED879-707A-A745-9BD4-4CCCB54A96F0}"/>
              </a:ext>
            </a:extLst>
          </p:cNvPr>
          <p:cNvSpPr txBox="1"/>
          <p:nvPr/>
        </p:nvSpPr>
        <p:spPr>
          <a:xfrm>
            <a:off x="208771" y="2681922"/>
            <a:ext cx="5403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AI</a:t>
            </a:r>
            <a:r>
              <a:rPr 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 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인간의 학습능력</a:t>
            </a:r>
            <a:r>
              <a:rPr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추론능력</a:t>
            </a:r>
            <a:r>
              <a:rPr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지각능력</a:t>
            </a:r>
            <a:r>
              <a:rPr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ko-KR" altLang="en-US" sz="1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그외에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인공적으로 구현한 컴퓨터 프로그램 또는 컴퓨터 시스템이다</a:t>
            </a:r>
            <a:r>
              <a:rPr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AE3D72-E8C6-A944-AEF8-9FC2289E03CE}"/>
              </a:ext>
            </a:extLst>
          </p:cNvPr>
          <p:cNvSpPr txBox="1"/>
          <p:nvPr/>
        </p:nvSpPr>
        <p:spPr>
          <a:xfrm>
            <a:off x="208771" y="3929721"/>
            <a:ext cx="540318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ML</a:t>
            </a:r>
            <a:r>
              <a:rPr 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 </a:t>
            </a:r>
            <a:r>
              <a:rPr lang="ko-KR" altLang="en-US" sz="1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경험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통해 자동으로 개선하는 컴퓨터 알고리즘의 연구이다</a:t>
            </a:r>
            <a:r>
              <a:rPr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컴퓨터가 학습할 수 있도록 하는 알고리즘과 기술을 개발하는 분야이다</a:t>
            </a:r>
            <a:r>
              <a:rPr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3F9947-28EF-B843-8073-48ADDC08025B}"/>
              </a:ext>
            </a:extLst>
          </p:cNvPr>
          <p:cNvSpPr txBox="1"/>
          <p:nvPr/>
        </p:nvSpPr>
        <p:spPr>
          <a:xfrm>
            <a:off x="208770" y="5088778"/>
            <a:ext cx="5403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DL</a:t>
            </a:r>
            <a:r>
              <a:rPr 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 </a:t>
            </a:r>
            <a:r>
              <a:rPr lang="ko-KR" altLang="en-US" sz="1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여러 비선형 </a:t>
            </a:r>
            <a:r>
              <a:rPr lang="ko-KR" altLang="en-US" sz="1400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변환기법</a:t>
            </a:r>
            <a:r>
              <a:rPr lang="ko-KR" altLang="en-US" sz="1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의</a:t>
            </a:r>
            <a:r>
              <a:rPr lang="ko-KR" altLang="en-US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조합을 통해 높은 수준의 추상화를 시도하는 기계 학습 알고리즘의 집합</a:t>
            </a:r>
            <a:r>
              <a:rPr lang="en-US" altLang="ko-KR" sz="1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11046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슬라이드 5 형태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14" name="슬라이드 5 형태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2" name="슬라이드 5 형태 3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3" name="슬라이드 5 형태 4"/>
          <p:cNvSpPr txBox="1"/>
          <p:nvPr/>
        </p:nvSpPr>
        <p:spPr>
          <a:xfrm>
            <a:off x="947082" y="309128"/>
            <a:ext cx="5526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Deep Learning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이란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(Wiki)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grpSp>
        <p:nvGrpSpPr>
          <p:cNvPr id="13" name="슬라이드 5 형태 5"/>
          <p:cNvGrpSpPr/>
          <p:nvPr/>
        </p:nvGrpSpPr>
        <p:grpSpPr>
          <a:xfrm>
            <a:off x="947082" y="2370667"/>
            <a:ext cx="3441700" cy="3441700"/>
            <a:chOff x="947082" y="2370667"/>
            <a:chExt cx="3441700" cy="3441700"/>
          </a:xfrm>
        </p:grpSpPr>
        <p:sp>
          <p:nvSpPr>
            <p:cNvPr id="4" name="슬라이드 5 형태 5 그룹 1"/>
            <p:cNvSpPr/>
            <p:nvPr/>
          </p:nvSpPr>
          <p:spPr>
            <a:xfrm>
              <a:off x="947082" y="2370667"/>
              <a:ext cx="3441700" cy="34417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bg1">
                  <a:lumMod val="6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8" name="슬라이드 5 형태 5 그룹 3"/>
            <p:cNvSpPr/>
            <p:nvPr/>
          </p:nvSpPr>
          <p:spPr>
            <a:xfrm>
              <a:off x="982693" y="4661020"/>
              <a:ext cx="3370475" cy="62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rPr>
                <a:t>Deep Learning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rPr>
                <a:t>은 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rPr>
                <a:t>machine learning </a:t>
              </a:r>
              <a:r>
                <a:rPr kumimoji="0" lang="ko-KR" altLang="en-US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rPr>
                <a:t>방법론 중 하나이다</a:t>
              </a: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rPr>
                <a:t>.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슬라이드 5 형태 6"/>
          <p:cNvGrpSpPr/>
          <p:nvPr/>
        </p:nvGrpSpPr>
        <p:grpSpPr>
          <a:xfrm>
            <a:off x="4388782" y="1753993"/>
            <a:ext cx="3441700" cy="3441700"/>
            <a:chOff x="4388782" y="1753993"/>
            <a:chExt cx="3441700" cy="3441700"/>
          </a:xfrm>
        </p:grpSpPr>
        <p:sp>
          <p:nvSpPr>
            <p:cNvPr id="5" name="슬라이드 5 형태 6 그룹 1"/>
            <p:cNvSpPr/>
            <p:nvPr/>
          </p:nvSpPr>
          <p:spPr>
            <a:xfrm>
              <a:off x="4388782" y="1753993"/>
              <a:ext cx="3441700" cy="34417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bg1">
                  <a:lumMod val="6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10" name="슬라이드 5 형태 6 그룹 3"/>
            <p:cNvSpPr/>
            <p:nvPr/>
          </p:nvSpPr>
          <p:spPr>
            <a:xfrm>
              <a:off x="4424393" y="4044346"/>
              <a:ext cx="3370475" cy="6292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latinLnBrk="0">
                <a:lnSpc>
                  <a:spcPct val="130000"/>
                </a:lnSpc>
                <a:defRPr/>
              </a:pP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苹方 细体" panose="020B0200000000000000" pitchFamily="34" charset="-122"/>
                  <a:ea typeface="苹方 细体" panose="020B0200000000000000" pitchFamily="34" charset="-122"/>
                </a:rPr>
                <a:t>여러 계층의 </a:t>
              </a:r>
              <a:r>
                <a:rPr lang="ko-KR" altLang="en-US" sz="1400" b="1" dirty="0">
                  <a:solidFill>
                    <a:srgbClr val="C00000"/>
                  </a:solidFill>
                  <a:latin typeface="苹方 细体" panose="020B0200000000000000" pitchFamily="34" charset="-122"/>
                  <a:ea typeface="苹方 细体" panose="020B0200000000000000" pitchFamily="34" charset="-122"/>
                </a:rPr>
                <a:t>비선형</a:t>
              </a: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苹方 细体" panose="020B0200000000000000" pitchFamily="34" charset="-122"/>
                  <a:ea typeface="苹方 细体" panose="020B0200000000000000" pitchFamily="34" charset="-122"/>
                </a:rPr>
                <a:t> 처리 장치의 </a:t>
              </a:r>
              <a:r>
                <a:rPr lang="ko-KR" altLang="en-US" sz="1400" b="1" dirty="0" err="1">
                  <a:solidFill>
                    <a:prstClr val="black">
                      <a:lumMod val="85000"/>
                      <a:lumOff val="15000"/>
                    </a:prstClr>
                  </a:solidFill>
                  <a:latin typeface="苹方 细体" panose="020B0200000000000000" pitchFamily="34" charset="-122"/>
                  <a:ea typeface="苹方 细体" panose="020B0200000000000000" pitchFamily="34" charset="-122"/>
                </a:rPr>
                <a:t>캐스케이드</a:t>
              </a:r>
              <a:r>
                <a: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苹方 细体" panose="020B0200000000000000" pitchFamily="34" charset="-122"/>
                  <a:ea typeface="苹方 细体" panose="020B0200000000000000" pitchFamily="34" charset="-122"/>
                </a:rPr>
                <a:t>(Cascade)</a:t>
              </a:r>
              <a:r>
                <a:rPr lang="ko-KR" altLang="en-US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苹方 细体" panose="020B0200000000000000" pitchFamily="34" charset="-122"/>
                  <a:ea typeface="苹方 细体" panose="020B0200000000000000" pitchFamily="34" charset="-122"/>
                </a:rPr>
                <a:t> 사용한다</a:t>
              </a:r>
              <a:r>
                <a:rPr lang="en-US" altLang="ko-KR" sz="14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苹方 细体" panose="020B0200000000000000" pitchFamily="34" charset="-122"/>
                  <a:ea typeface="苹方 细体" panose="020B0200000000000000" pitchFamily="34" charset="-122"/>
                </a:rPr>
                <a:t>.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슬라이드 5 형태 6 그룹 4"/>
            <p:cNvSpPr>
              <a:spLocks noEditPoints="1"/>
            </p:cNvSpPr>
            <p:nvPr/>
          </p:nvSpPr>
          <p:spPr bwMode="auto">
            <a:xfrm>
              <a:off x="5723918" y="2343819"/>
              <a:ext cx="771424" cy="514350"/>
            </a:xfrm>
            <a:custGeom>
              <a:avLst/>
              <a:gdLst>
                <a:gd name="T0" fmla="*/ 2862 w 2863"/>
                <a:gd name="T1" fmla="*/ 40 h 1905"/>
                <a:gd name="T2" fmla="*/ 2862 w 2863"/>
                <a:gd name="T3" fmla="*/ 40 h 1905"/>
                <a:gd name="T4" fmla="*/ 2855 w 2863"/>
                <a:gd name="T5" fmla="*/ 23 h 1905"/>
                <a:gd name="T6" fmla="*/ 2855 w 2863"/>
                <a:gd name="T7" fmla="*/ 23 h 1905"/>
                <a:gd name="T8" fmla="*/ 2855 w 2863"/>
                <a:gd name="T9" fmla="*/ 23 h 1905"/>
                <a:gd name="T10" fmla="*/ 2844 w 2863"/>
                <a:gd name="T11" fmla="*/ 11 h 1905"/>
                <a:gd name="T12" fmla="*/ 2841 w 2863"/>
                <a:gd name="T13" fmla="*/ 9 h 1905"/>
                <a:gd name="T14" fmla="*/ 2830 w 2863"/>
                <a:gd name="T15" fmla="*/ 3 h 1905"/>
                <a:gd name="T16" fmla="*/ 2822 w 2863"/>
                <a:gd name="T17" fmla="*/ 2 h 1905"/>
                <a:gd name="T18" fmla="*/ 2816 w 2863"/>
                <a:gd name="T19" fmla="*/ 0 h 1905"/>
                <a:gd name="T20" fmla="*/ 2816 w 2863"/>
                <a:gd name="T21" fmla="*/ 0 h 1905"/>
                <a:gd name="T22" fmla="*/ 2811 w 2863"/>
                <a:gd name="T23" fmla="*/ 1 h 1905"/>
                <a:gd name="T24" fmla="*/ 2810 w 2863"/>
                <a:gd name="T25" fmla="*/ 1 h 1905"/>
                <a:gd name="T26" fmla="*/ 2809 w 2863"/>
                <a:gd name="T27" fmla="*/ 1 h 1905"/>
                <a:gd name="T28" fmla="*/ 2805 w 2863"/>
                <a:gd name="T29" fmla="*/ 1 h 1905"/>
                <a:gd name="T30" fmla="*/ 40 w 2863"/>
                <a:gd name="T31" fmla="*/ 573 h 1905"/>
                <a:gd name="T32" fmla="*/ 3 w 2863"/>
                <a:gd name="T33" fmla="*/ 613 h 1905"/>
                <a:gd name="T34" fmla="*/ 28 w 2863"/>
                <a:gd name="T35" fmla="*/ 662 h 1905"/>
                <a:gd name="T36" fmla="*/ 820 w 2863"/>
                <a:gd name="T37" fmla="*/ 1079 h 1905"/>
                <a:gd name="T38" fmla="*/ 958 w 2863"/>
                <a:gd name="T39" fmla="*/ 1850 h 1905"/>
                <a:gd name="T40" fmla="*/ 958 w 2863"/>
                <a:gd name="T41" fmla="*/ 1852 h 1905"/>
                <a:gd name="T42" fmla="*/ 958 w 2863"/>
                <a:gd name="T43" fmla="*/ 1863 h 1905"/>
                <a:gd name="T44" fmla="*/ 959 w 2863"/>
                <a:gd name="T45" fmla="*/ 1869 h 1905"/>
                <a:gd name="T46" fmla="*/ 965 w 2863"/>
                <a:gd name="T47" fmla="*/ 1882 h 1905"/>
                <a:gd name="T48" fmla="*/ 966 w 2863"/>
                <a:gd name="T49" fmla="*/ 1884 h 1905"/>
                <a:gd name="T50" fmla="*/ 966 w 2863"/>
                <a:gd name="T51" fmla="*/ 1885 h 1905"/>
                <a:gd name="T52" fmla="*/ 968 w 2863"/>
                <a:gd name="T53" fmla="*/ 1887 h 1905"/>
                <a:gd name="T54" fmla="*/ 976 w 2863"/>
                <a:gd name="T55" fmla="*/ 1895 h 1905"/>
                <a:gd name="T56" fmla="*/ 977 w 2863"/>
                <a:gd name="T57" fmla="*/ 1896 h 1905"/>
                <a:gd name="T58" fmla="*/ 979 w 2863"/>
                <a:gd name="T59" fmla="*/ 1897 h 1905"/>
                <a:gd name="T60" fmla="*/ 988 w 2863"/>
                <a:gd name="T61" fmla="*/ 1902 h 1905"/>
                <a:gd name="T62" fmla="*/ 992 w 2863"/>
                <a:gd name="T63" fmla="*/ 1903 h 1905"/>
                <a:gd name="T64" fmla="*/ 1005 w 2863"/>
                <a:gd name="T65" fmla="*/ 1905 h 1905"/>
                <a:gd name="T66" fmla="*/ 1005 w 2863"/>
                <a:gd name="T67" fmla="*/ 1905 h 1905"/>
                <a:gd name="T68" fmla="*/ 1006 w 2863"/>
                <a:gd name="T69" fmla="*/ 1905 h 1905"/>
                <a:gd name="T70" fmla="*/ 1008 w 2863"/>
                <a:gd name="T71" fmla="*/ 1905 h 1905"/>
                <a:gd name="T72" fmla="*/ 1042 w 2863"/>
                <a:gd name="T73" fmla="*/ 1890 h 1905"/>
                <a:gd name="T74" fmla="*/ 1570 w 2863"/>
                <a:gd name="T75" fmla="*/ 1539 h 1905"/>
                <a:gd name="T76" fmla="*/ 2122 w 2863"/>
                <a:gd name="T77" fmla="*/ 1898 h 1905"/>
                <a:gd name="T78" fmla="*/ 2148 w 2863"/>
                <a:gd name="T79" fmla="*/ 1905 h 1905"/>
                <a:gd name="T80" fmla="*/ 2163 w 2863"/>
                <a:gd name="T81" fmla="*/ 1903 h 1905"/>
                <a:gd name="T82" fmla="*/ 2193 w 2863"/>
                <a:gd name="T83" fmla="*/ 1874 h 1905"/>
                <a:gd name="T84" fmla="*/ 2856 w 2863"/>
                <a:gd name="T85" fmla="*/ 73 h 1905"/>
                <a:gd name="T86" fmla="*/ 2863 w 2863"/>
                <a:gd name="T87" fmla="*/ 48 h 1905"/>
                <a:gd name="T88" fmla="*/ 2862 w 2863"/>
                <a:gd name="T89" fmla="*/ 40 h 1905"/>
                <a:gd name="T90" fmla="*/ 2310 w 2863"/>
                <a:gd name="T91" fmla="*/ 360 h 1905"/>
                <a:gd name="T92" fmla="*/ 1167 w 2863"/>
                <a:gd name="T93" fmla="*/ 1200 h 1905"/>
                <a:gd name="T94" fmla="*/ 1163 w 2863"/>
                <a:gd name="T95" fmla="*/ 1205 h 1905"/>
                <a:gd name="T96" fmla="*/ 1161 w 2863"/>
                <a:gd name="T97" fmla="*/ 1207 h 1905"/>
                <a:gd name="T98" fmla="*/ 1158 w 2863"/>
                <a:gd name="T99" fmla="*/ 1210 h 1905"/>
                <a:gd name="T100" fmla="*/ 1156 w 2863"/>
                <a:gd name="T101" fmla="*/ 1214 h 1905"/>
                <a:gd name="T102" fmla="*/ 1151 w 2863"/>
                <a:gd name="T103" fmla="*/ 1222 h 1905"/>
                <a:gd name="T104" fmla="*/ 1150 w 2863"/>
                <a:gd name="T105" fmla="*/ 1224 h 1905"/>
                <a:gd name="T106" fmla="*/ 1150 w 2863"/>
                <a:gd name="T107" fmla="*/ 1225 h 1905"/>
                <a:gd name="T108" fmla="*/ 1019 w 2863"/>
                <a:gd name="T109" fmla="*/ 1650 h 1905"/>
                <a:gd name="T110" fmla="*/ 915 w 2863"/>
                <a:gd name="T111" fmla="*/ 1074 h 1905"/>
                <a:gd name="T112" fmla="*/ 2310 w 2863"/>
                <a:gd name="T113" fmla="*/ 360 h 1905"/>
                <a:gd name="T114" fmla="*/ 1093 w 2863"/>
                <a:gd name="T115" fmla="*/ 1742 h 1905"/>
                <a:gd name="T116" fmla="*/ 1223 w 2863"/>
                <a:gd name="T117" fmla="*/ 1313 h 1905"/>
                <a:gd name="T118" fmla="*/ 1483 w 2863"/>
                <a:gd name="T119" fmla="*/ 1482 h 1905"/>
                <a:gd name="T120" fmla="*/ 1093 w 2863"/>
                <a:gd name="T121" fmla="*/ 1742 h 1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3" h="1905">
                  <a:moveTo>
                    <a:pt x="2862" y="40"/>
                  </a:moveTo>
                  <a:cubicBezTo>
                    <a:pt x="2862" y="40"/>
                    <a:pt x="2862" y="40"/>
                    <a:pt x="2862" y="40"/>
                  </a:cubicBezTo>
                  <a:cubicBezTo>
                    <a:pt x="2861" y="34"/>
                    <a:pt x="2859" y="28"/>
                    <a:pt x="2855" y="23"/>
                  </a:cubicBezTo>
                  <a:cubicBezTo>
                    <a:pt x="2855" y="23"/>
                    <a:pt x="2855" y="23"/>
                    <a:pt x="2855" y="23"/>
                  </a:cubicBezTo>
                  <a:cubicBezTo>
                    <a:pt x="2855" y="23"/>
                    <a:pt x="2855" y="23"/>
                    <a:pt x="2855" y="23"/>
                  </a:cubicBezTo>
                  <a:cubicBezTo>
                    <a:pt x="2852" y="18"/>
                    <a:pt x="2849" y="14"/>
                    <a:pt x="2844" y="11"/>
                  </a:cubicBezTo>
                  <a:cubicBezTo>
                    <a:pt x="2841" y="9"/>
                    <a:pt x="2841" y="9"/>
                    <a:pt x="2841" y="9"/>
                  </a:cubicBezTo>
                  <a:cubicBezTo>
                    <a:pt x="2830" y="3"/>
                    <a:pt x="2830" y="3"/>
                    <a:pt x="2830" y="3"/>
                  </a:cubicBezTo>
                  <a:cubicBezTo>
                    <a:pt x="2822" y="2"/>
                    <a:pt x="2822" y="2"/>
                    <a:pt x="2822" y="2"/>
                  </a:cubicBezTo>
                  <a:cubicBezTo>
                    <a:pt x="2816" y="0"/>
                    <a:pt x="2816" y="0"/>
                    <a:pt x="2816" y="0"/>
                  </a:cubicBezTo>
                  <a:cubicBezTo>
                    <a:pt x="2816" y="0"/>
                    <a:pt x="2816" y="0"/>
                    <a:pt x="2816" y="0"/>
                  </a:cubicBezTo>
                  <a:cubicBezTo>
                    <a:pt x="2811" y="1"/>
                    <a:pt x="2811" y="1"/>
                    <a:pt x="2811" y="1"/>
                  </a:cubicBezTo>
                  <a:cubicBezTo>
                    <a:pt x="2810" y="1"/>
                    <a:pt x="2810" y="1"/>
                    <a:pt x="2810" y="1"/>
                  </a:cubicBezTo>
                  <a:cubicBezTo>
                    <a:pt x="2809" y="1"/>
                    <a:pt x="2809" y="1"/>
                    <a:pt x="2809" y="1"/>
                  </a:cubicBezTo>
                  <a:cubicBezTo>
                    <a:pt x="2805" y="1"/>
                    <a:pt x="2805" y="1"/>
                    <a:pt x="2805" y="1"/>
                  </a:cubicBezTo>
                  <a:cubicBezTo>
                    <a:pt x="40" y="573"/>
                    <a:pt x="40" y="573"/>
                    <a:pt x="40" y="573"/>
                  </a:cubicBezTo>
                  <a:cubicBezTo>
                    <a:pt x="20" y="577"/>
                    <a:pt x="5" y="593"/>
                    <a:pt x="3" y="613"/>
                  </a:cubicBezTo>
                  <a:cubicBezTo>
                    <a:pt x="0" y="633"/>
                    <a:pt x="10" y="652"/>
                    <a:pt x="28" y="662"/>
                  </a:cubicBezTo>
                  <a:cubicBezTo>
                    <a:pt x="820" y="1079"/>
                    <a:pt x="820" y="1079"/>
                    <a:pt x="820" y="1079"/>
                  </a:cubicBezTo>
                  <a:cubicBezTo>
                    <a:pt x="958" y="1850"/>
                    <a:pt x="958" y="1850"/>
                    <a:pt x="958" y="1850"/>
                  </a:cubicBezTo>
                  <a:cubicBezTo>
                    <a:pt x="958" y="1852"/>
                    <a:pt x="958" y="1852"/>
                    <a:pt x="958" y="1852"/>
                  </a:cubicBezTo>
                  <a:cubicBezTo>
                    <a:pt x="958" y="1863"/>
                    <a:pt x="958" y="1863"/>
                    <a:pt x="958" y="1863"/>
                  </a:cubicBezTo>
                  <a:cubicBezTo>
                    <a:pt x="959" y="1869"/>
                    <a:pt x="959" y="1869"/>
                    <a:pt x="959" y="1869"/>
                  </a:cubicBezTo>
                  <a:cubicBezTo>
                    <a:pt x="960" y="1873"/>
                    <a:pt x="962" y="1878"/>
                    <a:pt x="965" y="1882"/>
                  </a:cubicBezTo>
                  <a:cubicBezTo>
                    <a:pt x="966" y="1884"/>
                    <a:pt x="966" y="1884"/>
                    <a:pt x="966" y="1884"/>
                  </a:cubicBezTo>
                  <a:cubicBezTo>
                    <a:pt x="966" y="1885"/>
                    <a:pt x="966" y="1885"/>
                    <a:pt x="966" y="1885"/>
                  </a:cubicBezTo>
                  <a:cubicBezTo>
                    <a:pt x="968" y="1887"/>
                    <a:pt x="968" y="1887"/>
                    <a:pt x="968" y="1887"/>
                  </a:cubicBezTo>
                  <a:cubicBezTo>
                    <a:pt x="976" y="1895"/>
                    <a:pt x="976" y="1895"/>
                    <a:pt x="976" y="1895"/>
                  </a:cubicBezTo>
                  <a:cubicBezTo>
                    <a:pt x="977" y="1896"/>
                    <a:pt x="977" y="1896"/>
                    <a:pt x="977" y="1896"/>
                  </a:cubicBezTo>
                  <a:cubicBezTo>
                    <a:pt x="979" y="1897"/>
                    <a:pt x="979" y="1897"/>
                    <a:pt x="979" y="1897"/>
                  </a:cubicBezTo>
                  <a:cubicBezTo>
                    <a:pt x="988" y="1902"/>
                    <a:pt x="988" y="1902"/>
                    <a:pt x="988" y="1902"/>
                  </a:cubicBezTo>
                  <a:cubicBezTo>
                    <a:pt x="992" y="1903"/>
                    <a:pt x="992" y="1903"/>
                    <a:pt x="992" y="1903"/>
                  </a:cubicBezTo>
                  <a:cubicBezTo>
                    <a:pt x="996" y="1904"/>
                    <a:pt x="1001" y="1905"/>
                    <a:pt x="1005" y="1905"/>
                  </a:cubicBezTo>
                  <a:cubicBezTo>
                    <a:pt x="1005" y="1905"/>
                    <a:pt x="1005" y="1905"/>
                    <a:pt x="1005" y="1905"/>
                  </a:cubicBezTo>
                  <a:cubicBezTo>
                    <a:pt x="1006" y="1905"/>
                    <a:pt x="1006" y="1905"/>
                    <a:pt x="1006" y="1905"/>
                  </a:cubicBezTo>
                  <a:cubicBezTo>
                    <a:pt x="1008" y="1905"/>
                    <a:pt x="1008" y="1905"/>
                    <a:pt x="1008" y="1905"/>
                  </a:cubicBezTo>
                  <a:cubicBezTo>
                    <a:pt x="1021" y="1905"/>
                    <a:pt x="1033" y="1899"/>
                    <a:pt x="1042" y="1890"/>
                  </a:cubicBezTo>
                  <a:cubicBezTo>
                    <a:pt x="1570" y="1539"/>
                    <a:pt x="1570" y="1539"/>
                    <a:pt x="1570" y="1539"/>
                  </a:cubicBezTo>
                  <a:cubicBezTo>
                    <a:pt x="2122" y="1898"/>
                    <a:pt x="2122" y="1898"/>
                    <a:pt x="2122" y="1898"/>
                  </a:cubicBezTo>
                  <a:cubicBezTo>
                    <a:pt x="2130" y="1903"/>
                    <a:pt x="2139" y="1905"/>
                    <a:pt x="2148" y="1905"/>
                  </a:cubicBezTo>
                  <a:cubicBezTo>
                    <a:pt x="2153" y="1905"/>
                    <a:pt x="2158" y="1905"/>
                    <a:pt x="2163" y="1903"/>
                  </a:cubicBezTo>
                  <a:cubicBezTo>
                    <a:pt x="2177" y="1898"/>
                    <a:pt x="2188" y="1888"/>
                    <a:pt x="2193" y="1874"/>
                  </a:cubicBezTo>
                  <a:cubicBezTo>
                    <a:pt x="2856" y="73"/>
                    <a:pt x="2856" y="73"/>
                    <a:pt x="2856" y="73"/>
                  </a:cubicBezTo>
                  <a:cubicBezTo>
                    <a:pt x="2861" y="66"/>
                    <a:pt x="2863" y="57"/>
                    <a:pt x="2863" y="48"/>
                  </a:cubicBezTo>
                  <a:cubicBezTo>
                    <a:pt x="2862" y="40"/>
                    <a:pt x="2862" y="40"/>
                    <a:pt x="2862" y="40"/>
                  </a:cubicBezTo>
                  <a:close/>
                  <a:moveTo>
                    <a:pt x="2310" y="360"/>
                  </a:moveTo>
                  <a:cubicBezTo>
                    <a:pt x="1167" y="1200"/>
                    <a:pt x="1167" y="1200"/>
                    <a:pt x="1167" y="1200"/>
                  </a:cubicBezTo>
                  <a:cubicBezTo>
                    <a:pt x="1163" y="1205"/>
                    <a:pt x="1163" y="1205"/>
                    <a:pt x="1163" y="1205"/>
                  </a:cubicBezTo>
                  <a:cubicBezTo>
                    <a:pt x="1161" y="1207"/>
                    <a:pt x="1161" y="1207"/>
                    <a:pt x="1161" y="1207"/>
                  </a:cubicBezTo>
                  <a:cubicBezTo>
                    <a:pt x="1158" y="1210"/>
                    <a:pt x="1158" y="1210"/>
                    <a:pt x="1158" y="1210"/>
                  </a:cubicBezTo>
                  <a:cubicBezTo>
                    <a:pt x="1156" y="1214"/>
                    <a:pt x="1156" y="1214"/>
                    <a:pt x="1156" y="1214"/>
                  </a:cubicBezTo>
                  <a:cubicBezTo>
                    <a:pt x="1151" y="1222"/>
                    <a:pt x="1151" y="1222"/>
                    <a:pt x="1151" y="1222"/>
                  </a:cubicBezTo>
                  <a:cubicBezTo>
                    <a:pt x="1150" y="1224"/>
                    <a:pt x="1150" y="1224"/>
                    <a:pt x="1150" y="1224"/>
                  </a:cubicBezTo>
                  <a:cubicBezTo>
                    <a:pt x="1150" y="1225"/>
                    <a:pt x="1150" y="1225"/>
                    <a:pt x="1150" y="1225"/>
                  </a:cubicBezTo>
                  <a:cubicBezTo>
                    <a:pt x="1019" y="1650"/>
                    <a:pt x="1019" y="1650"/>
                    <a:pt x="1019" y="1650"/>
                  </a:cubicBezTo>
                  <a:cubicBezTo>
                    <a:pt x="915" y="1074"/>
                    <a:pt x="915" y="1074"/>
                    <a:pt x="915" y="1074"/>
                  </a:cubicBezTo>
                  <a:cubicBezTo>
                    <a:pt x="2310" y="360"/>
                    <a:pt x="2310" y="360"/>
                    <a:pt x="2310" y="360"/>
                  </a:cubicBezTo>
                  <a:close/>
                  <a:moveTo>
                    <a:pt x="1093" y="1742"/>
                  </a:moveTo>
                  <a:cubicBezTo>
                    <a:pt x="1223" y="1313"/>
                    <a:pt x="1223" y="1313"/>
                    <a:pt x="1223" y="1313"/>
                  </a:cubicBezTo>
                  <a:cubicBezTo>
                    <a:pt x="1483" y="1482"/>
                    <a:pt x="1483" y="1482"/>
                    <a:pt x="1483" y="1482"/>
                  </a:cubicBezTo>
                  <a:cubicBezTo>
                    <a:pt x="1093" y="1742"/>
                    <a:pt x="1093" y="1742"/>
                    <a:pt x="1093" y="174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슬라이드 5 형태 7"/>
          <p:cNvGrpSpPr/>
          <p:nvPr/>
        </p:nvGrpSpPr>
        <p:grpSpPr>
          <a:xfrm>
            <a:off x="7830482" y="2370667"/>
            <a:ext cx="3441700" cy="3441700"/>
            <a:chOff x="7830482" y="2370667"/>
            <a:chExt cx="3441700" cy="3441700"/>
          </a:xfrm>
        </p:grpSpPr>
        <p:sp>
          <p:nvSpPr>
            <p:cNvPr id="6" name="슬라이드 5 형태 7 그룹 1"/>
            <p:cNvSpPr/>
            <p:nvPr/>
          </p:nvSpPr>
          <p:spPr>
            <a:xfrm>
              <a:off x="7830482" y="2370667"/>
              <a:ext cx="3441700" cy="344170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bg1">
                  <a:lumMod val="6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12" name="슬라이드 5 형태 7 그룹 3"/>
            <p:cNvSpPr/>
            <p:nvPr/>
          </p:nvSpPr>
          <p:spPr>
            <a:xfrm>
              <a:off x="7866093" y="4661020"/>
              <a:ext cx="3370475" cy="624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rPr>
                <a:t>대부분의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rPr>
                <a:t>deep learning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rPr>
                <a:t>모델들은 인공신경망을 기반으로 되어있다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rPr>
                <a:t>.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endParaRPr>
            </a:p>
          </p:txBody>
        </p:sp>
      </p:grpSp>
      <p:sp>
        <p:nvSpPr>
          <p:cNvPr id="21" name="슬라이드 5 형태 6 그룹 4">
            <a:extLst>
              <a:ext uri="{FF2B5EF4-FFF2-40B4-BE49-F238E27FC236}">
                <a16:creationId xmlns:a16="http://schemas.microsoft.com/office/drawing/2014/main" id="{8FE60F4D-FAF1-A241-A903-85464D2FCE46}"/>
              </a:ext>
            </a:extLst>
          </p:cNvPr>
          <p:cNvSpPr>
            <a:spLocks noEditPoints="1"/>
          </p:cNvSpPr>
          <p:nvPr/>
        </p:nvSpPr>
        <p:spPr bwMode="auto">
          <a:xfrm>
            <a:off x="2282218" y="2927081"/>
            <a:ext cx="771424" cy="514350"/>
          </a:xfrm>
          <a:custGeom>
            <a:avLst/>
            <a:gdLst>
              <a:gd name="T0" fmla="*/ 2862 w 2863"/>
              <a:gd name="T1" fmla="*/ 40 h 1905"/>
              <a:gd name="T2" fmla="*/ 2862 w 2863"/>
              <a:gd name="T3" fmla="*/ 40 h 1905"/>
              <a:gd name="T4" fmla="*/ 2855 w 2863"/>
              <a:gd name="T5" fmla="*/ 23 h 1905"/>
              <a:gd name="T6" fmla="*/ 2855 w 2863"/>
              <a:gd name="T7" fmla="*/ 23 h 1905"/>
              <a:gd name="T8" fmla="*/ 2855 w 2863"/>
              <a:gd name="T9" fmla="*/ 23 h 1905"/>
              <a:gd name="T10" fmla="*/ 2844 w 2863"/>
              <a:gd name="T11" fmla="*/ 11 h 1905"/>
              <a:gd name="T12" fmla="*/ 2841 w 2863"/>
              <a:gd name="T13" fmla="*/ 9 h 1905"/>
              <a:gd name="T14" fmla="*/ 2830 w 2863"/>
              <a:gd name="T15" fmla="*/ 3 h 1905"/>
              <a:gd name="T16" fmla="*/ 2822 w 2863"/>
              <a:gd name="T17" fmla="*/ 2 h 1905"/>
              <a:gd name="T18" fmla="*/ 2816 w 2863"/>
              <a:gd name="T19" fmla="*/ 0 h 1905"/>
              <a:gd name="T20" fmla="*/ 2816 w 2863"/>
              <a:gd name="T21" fmla="*/ 0 h 1905"/>
              <a:gd name="T22" fmla="*/ 2811 w 2863"/>
              <a:gd name="T23" fmla="*/ 1 h 1905"/>
              <a:gd name="T24" fmla="*/ 2810 w 2863"/>
              <a:gd name="T25" fmla="*/ 1 h 1905"/>
              <a:gd name="T26" fmla="*/ 2809 w 2863"/>
              <a:gd name="T27" fmla="*/ 1 h 1905"/>
              <a:gd name="T28" fmla="*/ 2805 w 2863"/>
              <a:gd name="T29" fmla="*/ 1 h 1905"/>
              <a:gd name="T30" fmla="*/ 40 w 2863"/>
              <a:gd name="T31" fmla="*/ 573 h 1905"/>
              <a:gd name="T32" fmla="*/ 3 w 2863"/>
              <a:gd name="T33" fmla="*/ 613 h 1905"/>
              <a:gd name="T34" fmla="*/ 28 w 2863"/>
              <a:gd name="T35" fmla="*/ 662 h 1905"/>
              <a:gd name="T36" fmla="*/ 820 w 2863"/>
              <a:gd name="T37" fmla="*/ 1079 h 1905"/>
              <a:gd name="T38" fmla="*/ 958 w 2863"/>
              <a:gd name="T39" fmla="*/ 1850 h 1905"/>
              <a:gd name="T40" fmla="*/ 958 w 2863"/>
              <a:gd name="T41" fmla="*/ 1852 h 1905"/>
              <a:gd name="T42" fmla="*/ 958 w 2863"/>
              <a:gd name="T43" fmla="*/ 1863 h 1905"/>
              <a:gd name="T44" fmla="*/ 959 w 2863"/>
              <a:gd name="T45" fmla="*/ 1869 h 1905"/>
              <a:gd name="T46" fmla="*/ 965 w 2863"/>
              <a:gd name="T47" fmla="*/ 1882 h 1905"/>
              <a:gd name="T48" fmla="*/ 966 w 2863"/>
              <a:gd name="T49" fmla="*/ 1884 h 1905"/>
              <a:gd name="T50" fmla="*/ 966 w 2863"/>
              <a:gd name="T51" fmla="*/ 1885 h 1905"/>
              <a:gd name="T52" fmla="*/ 968 w 2863"/>
              <a:gd name="T53" fmla="*/ 1887 h 1905"/>
              <a:gd name="T54" fmla="*/ 976 w 2863"/>
              <a:gd name="T55" fmla="*/ 1895 h 1905"/>
              <a:gd name="T56" fmla="*/ 977 w 2863"/>
              <a:gd name="T57" fmla="*/ 1896 h 1905"/>
              <a:gd name="T58" fmla="*/ 979 w 2863"/>
              <a:gd name="T59" fmla="*/ 1897 h 1905"/>
              <a:gd name="T60" fmla="*/ 988 w 2863"/>
              <a:gd name="T61" fmla="*/ 1902 h 1905"/>
              <a:gd name="T62" fmla="*/ 992 w 2863"/>
              <a:gd name="T63" fmla="*/ 1903 h 1905"/>
              <a:gd name="T64" fmla="*/ 1005 w 2863"/>
              <a:gd name="T65" fmla="*/ 1905 h 1905"/>
              <a:gd name="T66" fmla="*/ 1005 w 2863"/>
              <a:gd name="T67" fmla="*/ 1905 h 1905"/>
              <a:gd name="T68" fmla="*/ 1006 w 2863"/>
              <a:gd name="T69" fmla="*/ 1905 h 1905"/>
              <a:gd name="T70" fmla="*/ 1008 w 2863"/>
              <a:gd name="T71" fmla="*/ 1905 h 1905"/>
              <a:gd name="T72" fmla="*/ 1042 w 2863"/>
              <a:gd name="T73" fmla="*/ 1890 h 1905"/>
              <a:gd name="T74" fmla="*/ 1570 w 2863"/>
              <a:gd name="T75" fmla="*/ 1539 h 1905"/>
              <a:gd name="T76" fmla="*/ 2122 w 2863"/>
              <a:gd name="T77" fmla="*/ 1898 h 1905"/>
              <a:gd name="T78" fmla="*/ 2148 w 2863"/>
              <a:gd name="T79" fmla="*/ 1905 h 1905"/>
              <a:gd name="T80" fmla="*/ 2163 w 2863"/>
              <a:gd name="T81" fmla="*/ 1903 h 1905"/>
              <a:gd name="T82" fmla="*/ 2193 w 2863"/>
              <a:gd name="T83" fmla="*/ 1874 h 1905"/>
              <a:gd name="T84" fmla="*/ 2856 w 2863"/>
              <a:gd name="T85" fmla="*/ 73 h 1905"/>
              <a:gd name="T86" fmla="*/ 2863 w 2863"/>
              <a:gd name="T87" fmla="*/ 48 h 1905"/>
              <a:gd name="T88" fmla="*/ 2862 w 2863"/>
              <a:gd name="T89" fmla="*/ 40 h 1905"/>
              <a:gd name="T90" fmla="*/ 2310 w 2863"/>
              <a:gd name="T91" fmla="*/ 360 h 1905"/>
              <a:gd name="T92" fmla="*/ 1167 w 2863"/>
              <a:gd name="T93" fmla="*/ 1200 h 1905"/>
              <a:gd name="T94" fmla="*/ 1163 w 2863"/>
              <a:gd name="T95" fmla="*/ 1205 h 1905"/>
              <a:gd name="T96" fmla="*/ 1161 w 2863"/>
              <a:gd name="T97" fmla="*/ 1207 h 1905"/>
              <a:gd name="T98" fmla="*/ 1158 w 2863"/>
              <a:gd name="T99" fmla="*/ 1210 h 1905"/>
              <a:gd name="T100" fmla="*/ 1156 w 2863"/>
              <a:gd name="T101" fmla="*/ 1214 h 1905"/>
              <a:gd name="T102" fmla="*/ 1151 w 2863"/>
              <a:gd name="T103" fmla="*/ 1222 h 1905"/>
              <a:gd name="T104" fmla="*/ 1150 w 2863"/>
              <a:gd name="T105" fmla="*/ 1224 h 1905"/>
              <a:gd name="T106" fmla="*/ 1150 w 2863"/>
              <a:gd name="T107" fmla="*/ 1225 h 1905"/>
              <a:gd name="T108" fmla="*/ 1019 w 2863"/>
              <a:gd name="T109" fmla="*/ 1650 h 1905"/>
              <a:gd name="T110" fmla="*/ 915 w 2863"/>
              <a:gd name="T111" fmla="*/ 1074 h 1905"/>
              <a:gd name="T112" fmla="*/ 2310 w 2863"/>
              <a:gd name="T113" fmla="*/ 360 h 1905"/>
              <a:gd name="T114" fmla="*/ 1093 w 2863"/>
              <a:gd name="T115" fmla="*/ 1742 h 1905"/>
              <a:gd name="T116" fmla="*/ 1223 w 2863"/>
              <a:gd name="T117" fmla="*/ 1313 h 1905"/>
              <a:gd name="T118" fmla="*/ 1483 w 2863"/>
              <a:gd name="T119" fmla="*/ 1482 h 1905"/>
              <a:gd name="T120" fmla="*/ 1093 w 2863"/>
              <a:gd name="T121" fmla="*/ 1742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63" h="1905">
                <a:moveTo>
                  <a:pt x="2862" y="40"/>
                </a:moveTo>
                <a:cubicBezTo>
                  <a:pt x="2862" y="40"/>
                  <a:pt x="2862" y="40"/>
                  <a:pt x="2862" y="40"/>
                </a:cubicBezTo>
                <a:cubicBezTo>
                  <a:pt x="2861" y="34"/>
                  <a:pt x="2859" y="28"/>
                  <a:pt x="2855" y="23"/>
                </a:cubicBezTo>
                <a:cubicBezTo>
                  <a:pt x="2855" y="23"/>
                  <a:pt x="2855" y="23"/>
                  <a:pt x="2855" y="23"/>
                </a:cubicBezTo>
                <a:cubicBezTo>
                  <a:pt x="2855" y="23"/>
                  <a:pt x="2855" y="23"/>
                  <a:pt x="2855" y="23"/>
                </a:cubicBezTo>
                <a:cubicBezTo>
                  <a:pt x="2852" y="18"/>
                  <a:pt x="2849" y="14"/>
                  <a:pt x="2844" y="11"/>
                </a:cubicBezTo>
                <a:cubicBezTo>
                  <a:pt x="2841" y="9"/>
                  <a:pt x="2841" y="9"/>
                  <a:pt x="2841" y="9"/>
                </a:cubicBezTo>
                <a:cubicBezTo>
                  <a:pt x="2830" y="3"/>
                  <a:pt x="2830" y="3"/>
                  <a:pt x="2830" y="3"/>
                </a:cubicBezTo>
                <a:cubicBezTo>
                  <a:pt x="2822" y="2"/>
                  <a:pt x="2822" y="2"/>
                  <a:pt x="2822" y="2"/>
                </a:cubicBezTo>
                <a:cubicBezTo>
                  <a:pt x="2816" y="0"/>
                  <a:pt x="2816" y="0"/>
                  <a:pt x="2816" y="0"/>
                </a:cubicBezTo>
                <a:cubicBezTo>
                  <a:pt x="2816" y="0"/>
                  <a:pt x="2816" y="0"/>
                  <a:pt x="2816" y="0"/>
                </a:cubicBezTo>
                <a:cubicBezTo>
                  <a:pt x="2811" y="1"/>
                  <a:pt x="2811" y="1"/>
                  <a:pt x="2811" y="1"/>
                </a:cubicBezTo>
                <a:cubicBezTo>
                  <a:pt x="2810" y="1"/>
                  <a:pt x="2810" y="1"/>
                  <a:pt x="2810" y="1"/>
                </a:cubicBezTo>
                <a:cubicBezTo>
                  <a:pt x="2809" y="1"/>
                  <a:pt x="2809" y="1"/>
                  <a:pt x="2809" y="1"/>
                </a:cubicBezTo>
                <a:cubicBezTo>
                  <a:pt x="2805" y="1"/>
                  <a:pt x="2805" y="1"/>
                  <a:pt x="2805" y="1"/>
                </a:cubicBezTo>
                <a:cubicBezTo>
                  <a:pt x="40" y="573"/>
                  <a:pt x="40" y="573"/>
                  <a:pt x="40" y="573"/>
                </a:cubicBezTo>
                <a:cubicBezTo>
                  <a:pt x="20" y="577"/>
                  <a:pt x="5" y="593"/>
                  <a:pt x="3" y="613"/>
                </a:cubicBezTo>
                <a:cubicBezTo>
                  <a:pt x="0" y="633"/>
                  <a:pt x="10" y="652"/>
                  <a:pt x="28" y="662"/>
                </a:cubicBezTo>
                <a:cubicBezTo>
                  <a:pt x="820" y="1079"/>
                  <a:pt x="820" y="1079"/>
                  <a:pt x="820" y="1079"/>
                </a:cubicBezTo>
                <a:cubicBezTo>
                  <a:pt x="958" y="1850"/>
                  <a:pt x="958" y="1850"/>
                  <a:pt x="958" y="1850"/>
                </a:cubicBezTo>
                <a:cubicBezTo>
                  <a:pt x="958" y="1852"/>
                  <a:pt x="958" y="1852"/>
                  <a:pt x="958" y="1852"/>
                </a:cubicBezTo>
                <a:cubicBezTo>
                  <a:pt x="958" y="1863"/>
                  <a:pt x="958" y="1863"/>
                  <a:pt x="958" y="1863"/>
                </a:cubicBezTo>
                <a:cubicBezTo>
                  <a:pt x="959" y="1869"/>
                  <a:pt x="959" y="1869"/>
                  <a:pt x="959" y="1869"/>
                </a:cubicBezTo>
                <a:cubicBezTo>
                  <a:pt x="960" y="1873"/>
                  <a:pt x="962" y="1878"/>
                  <a:pt x="965" y="1882"/>
                </a:cubicBezTo>
                <a:cubicBezTo>
                  <a:pt x="966" y="1884"/>
                  <a:pt x="966" y="1884"/>
                  <a:pt x="966" y="1884"/>
                </a:cubicBezTo>
                <a:cubicBezTo>
                  <a:pt x="966" y="1885"/>
                  <a:pt x="966" y="1885"/>
                  <a:pt x="966" y="1885"/>
                </a:cubicBezTo>
                <a:cubicBezTo>
                  <a:pt x="968" y="1887"/>
                  <a:pt x="968" y="1887"/>
                  <a:pt x="968" y="1887"/>
                </a:cubicBezTo>
                <a:cubicBezTo>
                  <a:pt x="976" y="1895"/>
                  <a:pt x="976" y="1895"/>
                  <a:pt x="976" y="1895"/>
                </a:cubicBezTo>
                <a:cubicBezTo>
                  <a:pt x="977" y="1896"/>
                  <a:pt x="977" y="1896"/>
                  <a:pt x="977" y="1896"/>
                </a:cubicBezTo>
                <a:cubicBezTo>
                  <a:pt x="979" y="1897"/>
                  <a:pt x="979" y="1897"/>
                  <a:pt x="979" y="1897"/>
                </a:cubicBezTo>
                <a:cubicBezTo>
                  <a:pt x="988" y="1902"/>
                  <a:pt x="988" y="1902"/>
                  <a:pt x="988" y="1902"/>
                </a:cubicBezTo>
                <a:cubicBezTo>
                  <a:pt x="992" y="1903"/>
                  <a:pt x="992" y="1903"/>
                  <a:pt x="992" y="1903"/>
                </a:cubicBezTo>
                <a:cubicBezTo>
                  <a:pt x="996" y="1904"/>
                  <a:pt x="1001" y="1905"/>
                  <a:pt x="1005" y="1905"/>
                </a:cubicBezTo>
                <a:cubicBezTo>
                  <a:pt x="1005" y="1905"/>
                  <a:pt x="1005" y="1905"/>
                  <a:pt x="1005" y="1905"/>
                </a:cubicBezTo>
                <a:cubicBezTo>
                  <a:pt x="1006" y="1905"/>
                  <a:pt x="1006" y="1905"/>
                  <a:pt x="1006" y="1905"/>
                </a:cubicBezTo>
                <a:cubicBezTo>
                  <a:pt x="1008" y="1905"/>
                  <a:pt x="1008" y="1905"/>
                  <a:pt x="1008" y="1905"/>
                </a:cubicBezTo>
                <a:cubicBezTo>
                  <a:pt x="1021" y="1905"/>
                  <a:pt x="1033" y="1899"/>
                  <a:pt x="1042" y="1890"/>
                </a:cubicBezTo>
                <a:cubicBezTo>
                  <a:pt x="1570" y="1539"/>
                  <a:pt x="1570" y="1539"/>
                  <a:pt x="1570" y="1539"/>
                </a:cubicBezTo>
                <a:cubicBezTo>
                  <a:pt x="2122" y="1898"/>
                  <a:pt x="2122" y="1898"/>
                  <a:pt x="2122" y="1898"/>
                </a:cubicBezTo>
                <a:cubicBezTo>
                  <a:pt x="2130" y="1903"/>
                  <a:pt x="2139" y="1905"/>
                  <a:pt x="2148" y="1905"/>
                </a:cubicBezTo>
                <a:cubicBezTo>
                  <a:pt x="2153" y="1905"/>
                  <a:pt x="2158" y="1905"/>
                  <a:pt x="2163" y="1903"/>
                </a:cubicBezTo>
                <a:cubicBezTo>
                  <a:pt x="2177" y="1898"/>
                  <a:pt x="2188" y="1888"/>
                  <a:pt x="2193" y="1874"/>
                </a:cubicBezTo>
                <a:cubicBezTo>
                  <a:pt x="2856" y="73"/>
                  <a:pt x="2856" y="73"/>
                  <a:pt x="2856" y="73"/>
                </a:cubicBezTo>
                <a:cubicBezTo>
                  <a:pt x="2861" y="66"/>
                  <a:pt x="2863" y="57"/>
                  <a:pt x="2863" y="48"/>
                </a:cubicBezTo>
                <a:cubicBezTo>
                  <a:pt x="2862" y="40"/>
                  <a:pt x="2862" y="40"/>
                  <a:pt x="2862" y="40"/>
                </a:cubicBezTo>
                <a:close/>
                <a:moveTo>
                  <a:pt x="2310" y="360"/>
                </a:moveTo>
                <a:cubicBezTo>
                  <a:pt x="1167" y="1200"/>
                  <a:pt x="1167" y="1200"/>
                  <a:pt x="1167" y="1200"/>
                </a:cubicBezTo>
                <a:cubicBezTo>
                  <a:pt x="1163" y="1205"/>
                  <a:pt x="1163" y="1205"/>
                  <a:pt x="1163" y="1205"/>
                </a:cubicBezTo>
                <a:cubicBezTo>
                  <a:pt x="1161" y="1207"/>
                  <a:pt x="1161" y="1207"/>
                  <a:pt x="1161" y="1207"/>
                </a:cubicBezTo>
                <a:cubicBezTo>
                  <a:pt x="1158" y="1210"/>
                  <a:pt x="1158" y="1210"/>
                  <a:pt x="1158" y="1210"/>
                </a:cubicBezTo>
                <a:cubicBezTo>
                  <a:pt x="1156" y="1214"/>
                  <a:pt x="1156" y="1214"/>
                  <a:pt x="1156" y="1214"/>
                </a:cubicBezTo>
                <a:cubicBezTo>
                  <a:pt x="1151" y="1222"/>
                  <a:pt x="1151" y="1222"/>
                  <a:pt x="1151" y="1222"/>
                </a:cubicBezTo>
                <a:cubicBezTo>
                  <a:pt x="1150" y="1224"/>
                  <a:pt x="1150" y="1224"/>
                  <a:pt x="1150" y="1224"/>
                </a:cubicBezTo>
                <a:cubicBezTo>
                  <a:pt x="1150" y="1225"/>
                  <a:pt x="1150" y="1225"/>
                  <a:pt x="1150" y="1225"/>
                </a:cubicBezTo>
                <a:cubicBezTo>
                  <a:pt x="1019" y="1650"/>
                  <a:pt x="1019" y="1650"/>
                  <a:pt x="1019" y="1650"/>
                </a:cubicBezTo>
                <a:cubicBezTo>
                  <a:pt x="915" y="1074"/>
                  <a:pt x="915" y="1074"/>
                  <a:pt x="915" y="1074"/>
                </a:cubicBezTo>
                <a:cubicBezTo>
                  <a:pt x="2310" y="360"/>
                  <a:pt x="2310" y="360"/>
                  <a:pt x="2310" y="360"/>
                </a:cubicBezTo>
                <a:close/>
                <a:moveTo>
                  <a:pt x="1093" y="1742"/>
                </a:moveTo>
                <a:cubicBezTo>
                  <a:pt x="1223" y="1313"/>
                  <a:pt x="1223" y="1313"/>
                  <a:pt x="1223" y="1313"/>
                </a:cubicBezTo>
                <a:cubicBezTo>
                  <a:pt x="1483" y="1482"/>
                  <a:pt x="1483" y="1482"/>
                  <a:pt x="1483" y="1482"/>
                </a:cubicBezTo>
                <a:cubicBezTo>
                  <a:pt x="1093" y="1742"/>
                  <a:pt x="1093" y="1742"/>
                  <a:pt x="1093" y="174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슬라이드 5 형태 6 그룹 4">
            <a:extLst>
              <a:ext uri="{FF2B5EF4-FFF2-40B4-BE49-F238E27FC236}">
                <a16:creationId xmlns:a16="http://schemas.microsoft.com/office/drawing/2014/main" id="{16CF7E5D-22E8-2247-A569-09ED2F53F1C5}"/>
              </a:ext>
            </a:extLst>
          </p:cNvPr>
          <p:cNvSpPr>
            <a:spLocks noEditPoints="1"/>
          </p:cNvSpPr>
          <p:nvPr/>
        </p:nvSpPr>
        <p:spPr bwMode="auto">
          <a:xfrm>
            <a:off x="9165620" y="2914650"/>
            <a:ext cx="771424" cy="514350"/>
          </a:xfrm>
          <a:custGeom>
            <a:avLst/>
            <a:gdLst>
              <a:gd name="T0" fmla="*/ 2862 w 2863"/>
              <a:gd name="T1" fmla="*/ 40 h 1905"/>
              <a:gd name="T2" fmla="*/ 2862 w 2863"/>
              <a:gd name="T3" fmla="*/ 40 h 1905"/>
              <a:gd name="T4" fmla="*/ 2855 w 2863"/>
              <a:gd name="T5" fmla="*/ 23 h 1905"/>
              <a:gd name="T6" fmla="*/ 2855 w 2863"/>
              <a:gd name="T7" fmla="*/ 23 h 1905"/>
              <a:gd name="T8" fmla="*/ 2855 w 2863"/>
              <a:gd name="T9" fmla="*/ 23 h 1905"/>
              <a:gd name="T10" fmla="*/ 2844 w 2863"/>
              <a:gd name="T11" fmla="*/ 11 h 1905"/>
              <a:gd name="T12" fmla="*/ 2841 w 2863"/>
              <a:gd name="T13" fmla="*/ 9 h 1905"/>
              <a:gd name="T14" fmla="*/ 2830 w 2863"/>
              <a:gd name="T15" fmla="*/ 3 h 1905"/>
              <a:gd name="T16" fmla="*/ 2822 w 2863"/>
              <a:gd name="T17" fmla="*/ 2 h 1905"/>
              <a:gd name="T18" fmla="*/ 2816 w 2863"/>
              <a:gd name="T19" fmla="*/ 0 h 1905"/>
              <a:gd name="T20" fmla="*/ 2816 w 2863"/>
              <a:gd name="T21" fmla="*/ 0 h 1905"/>
              <a:gd name="T22" fmla="*/ 2811 w 2863"/>
              <a:gd name="T23" fmla="*/ 1 h 1905"/>
              <a:gd name="T24" fmla="*/ 2810 w 2863"/>
              <a:gd name="T25" fmla="*/ 1 h 1905"/>
              <a:gd name="T26" fmla="*/ 2809 w 2863"/>
              <a:gd name="T27" fmla="*/ 1 h 1905"/>
              <a:gd name="T28" fmla="*/ 2805 w 2863"/>
              <a:gd name="T29" fmla="*/ 1 h 1905"/>
              <a:gd name="T30" fmla="*/ 40 w 2863"/>
              <a:gd name="T31" fmla="*/ 573 h 1905"/>
              <a:gd name="T32" fmla="*/ 3 w 2863"/>
              <a:gd name="T33" fmla="*/ 613 h 1905"/>
              <a:gd name="T34" fmla="*/ 28 w 2863"/>
              <a:gd name="T35" fmla="*/ 662 h 1905"/>
              <a:gd name="T36" fmla="*/ 820 w 2863"/>
              <a:gd name="T37" fmla="*/ 1079 h 1905"/>
              <a:gd name="T38" fmla="*/ 958 w 2863"/>
              <a:gd name="T39" fmla="*/ 1850 h 1905"/>
              <a:gd name="T40" fmla="*/ 958 w 2863"/>
              <a:gd name="T41" fmla="*/ 1852 h 1905"/>
              <a:gd name="T42" fmla="*/ 958 w 2863"/>
              <a:gd name="T43" fmla="*/ 1863 h 1905"/>
              <a:gd name="T44" fmla="*/ 959 w 2863"/>
              <a:gd name="T45" fmla="*/ 1869 h 1905"/>
              <a:gd name="T46" fmla="*/ 965 w 2863"/>
              <a:gd name="T47" fmla="*/ 1882 h 1905"/>
              <a:gd name="T48" fmla="*/ 966 w 2863"/>
              <a:gd name="T49" fmla="*/ 1884 h 1905"/>
              <a:gd name="T50" fmla="*/ 966 w 2863"/>
              <a:gd name="T51" fmla="*/ 1885 h 1905"/>
              <a:gd name="T52" fmla="*/ 968 w 2863"/>
              <a:gd name="T53" fmla="*/ 1887 h 1905"/>
              <a:gd name="T54" fmla="*/ 976 w 2863"/>
              <a:gd name="T55" fmla="*/ 1895 h 1905"/>
              <a:gd name="T56" fmla="*/ 977 w 2863"/>
              <a:gd name="T57" fmla="*/ 1896 h 1905"/>
              <a:gd name="T58" fmla="*/ 979 w 2863"/>
              <a:gd name="T59" fmla="*/ 1897 h 1905"/>
              <a:gd name="T60" fmla="*/ 988 w 2863"/>
              <a:gd name="T61" fmla="*/ 1902 h 1905"/>
              <a:gd name="T62" fmla="*/ 992 w 2863"/>
              <a:gd name="T63" fmla="*/ 1903 h 1905"/>
              <a:gd name="T64" fmla="*/ 1005 w 2863"/>
              <a:gd name="T65" fmla="*/ 1905 h 1905"/>
              <a:gd name="T66" fmla="*/ 1005 w 2863"/>
              <a:gd name="T67" fmla="*/ 1905 h 1905"/>
              <a:gd name="T68" fmla="*/ 1006 w 2863"/>
              <a:gd name="T69" fmla="*/ 1905 h 1905"/>
              <a:gd name="T70" fmla="*/ 1008 w 2863"/>
              <a:gd name="T71" fmla="*/ 1905 h 1905"/>
              <a:gd name="T72" fmla="*/ 1042 w 2863"/>
              <a:gd name="T73" fmla="*/ 1890 h 1905"/>
              <a:gd name="T74" fmla="*/ 1570 w 2863"/>
              <a:gd name="T75" fmla="*/ 1539 h 1905"/>
              <a:gd name="T76" fmla="*/ 2122 w 2863"/>
              <a:gd name="T77" fmla="*/ 1898 h 1905"/>
              <a:gd name="T78" fmla="*/ 2148 w 2863"/>
              <a:gd name="T79" fmla="*/ 1905 h 1905"/>
              <a:gd name="T80" fmla="*/ 2163 w 2863"/>
              <a:gd name="T81" fmla="*/ 1903 h 1905"/>
              <a:gd name="T82" fmla="*/ 2193 w 2863"/>
              <a:gd name="T83" fmla="*/ 1874 h 1905"/>
              <a:gd name="T84" fmla="*/ 2856 w 2863"/>
              <a:gd name="T85" fmla="*/ 73 h 1905"/>
              <a:gd name="T86" fmla="*/ 2863 w 2863"/>
              <a:gd name="T87" fmla="*/ 48 h 1905"/>
              <a:gd name="T88" fmla="*/ 2862 w 2863"/>
              <a:gd name="T89" fmla="*/ 40 h 1905"/>
              <a:gd name="T90" fmla="*/ 2310 w 2863"/>
              <a:gd name="T91" fmla="*/ 360 h 1905"/>
              <a:gd name="T92" fmla="*/ 1167 w 2863"/>
              <a:gd name="T93" fmla="*/ 1200 h 1905"/>
              <a:gd name="T94" fmla="*/ 1163 w 2863"/>
              <a:gd name="T95" fmla="*/ 1205 h 1905"/>
              <a:gd name="T96" fmla="*/ 1161 w 2863"/>
              <a:gd name="T97" fmla="*/ 1207 h 1905"/>
              <a:gd name="T98" fmla="*/ 1158 w 2863"/>
              <a:gd name="T99" fmla="*/ 1210 h 1905"/>
              <a:gd name="T100" fmla="*/ 1156 w 2863"/>
              <a:gd name="T101" fmla="*/ 1214 h 1905"/>
              <a:gd name="T102" fmla="*/ 1151 w 2863"/>
              <a:gd name="T103" fmla="*/ 1222 h 1905"/>
              <a:gd name="T104" fmla="*/ 1150 w 2863"/>
              <a:gd name="T105" fmla="*/ 1224 h 1905"/>
              <a:gd name="T106" fmla="*/ 1150 w 2863"/>
              <a:gd name="T107" fmla="*/ 1225 h 1905"/>
              <a:gd name="T108" fmla="*/ 1019 w 2863"/>
              <a:gd name="T109" fmla="*/ 1650 h 1905"/>
              <a:gd name="T110" fmla="*/ 915 w 2863"/>
              <a:gd name="T111" fmla="*/ 1074 h 1905"/>
              <a:gd name="T112" fmla="*/ 2310 w 2863"/>
              <a:gd name="T113" fmla="*/ 360 h 1905"/>
              <a:gd name="T114" fmla="*/ 1093 w 2863"/>
              <a:gd name="T115" fmla="*/ 1742 h 1905"/>
              <a:gd name="T116" fmla="*/ 1223 w 2863"/>
              <a:gd name="T117" fmla="*/ 1313 h 1905"/>
              <a:gd name="T118" fmla="*/ 1483 w 2863"/>
              <a:gd name="T119" fmla="*/ 1482 h 1905"/>
              <a:gd name="T120" fmla="*/ 1093 w 2863"/>
              <a:gd name="T121" fmla="*/ 1742 h 1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63" h="1905">
                <a:moveTo>
                  <a:pt x="2862" y="40"/>
                </a:moveTo>
                <a:cubicBezTo>
                  <a:pt x="2862" y="40"/>
                  <a:pt x="2862" y="40"/>
                  <a:pt x="2862" y="40"/>
                </a:cubicBezTo>
                <a:cubicBezTo>
                  <a:pt x="2861" y="34"/>
                  <a:pt x="2859" y="28"/>
                  <a:pt x="2855" y="23"/>
                </a:cubicBezTo>
                <a:cubicBezTo>
                  <a:pt x="2855" y="23"/>
                  <a:pt x="2855" y="23"/>
                  <a:pt x="2855" y="23"/>
                </a:cubicBezTo>
                <a:cubicBezTo>
                  <a:pt x="2855" y="23"/>
                  <a:pt x="2855" y="23"/>
                  <a:pt x="2855" y="23"/>
                </a:cubicBezTo>
                <a:cubicBezTo>
                  <a:pt x="2852" y="18"/>
                  <a:pt x="2849" y="14"/>
                  <a:pt x="2844" y="11"/>
                </a:cubicBezTo>
                <a:cubicBezTo>
                  <a:pt x="2841" y="9"/>
                  <a:pt x="2841" y="9"/>
                  <a:pt x="2841" y="9"/>
                </a:cubicBezTo>
                <a:cubicBezTo>
                  <a:pt x="2830" y="3"/>
                  <a:pt x="2830" y="3"/>
                  <a:pt x="2830" y="3"/>
                </a:cubicBezTo>
                <a:cubicBezTo>
                  <a:pt x="2822" y="2"/>
                  <a:pt x="2822" y="2"/>
                  <a:pt x="2822" y="2"/>
                </a:cubicBezTo>
                <a:cubicBezTo>
                  <a:pt x="2816" y="0"/>
                  <a:pt x="2816" y="0"/>
                  <a:pt x="2816" y="0"/>
                </a:cubicBezTo>
                <a:cubicBezTo>
                  <a:pt x="2816" y="0"/>
                  <a:pt x="2816" y="0"/>
                  <a:pt x="2816" y="0"/>
                </a:cubicBezTo>
                <a:cubicBezTo>
                  <a:pt x="2811" y="1"/>
                  <a:pt x="2811" y="1"/>
                  <a:pt x="2811" y="1"/>
                </a:cubicBezTo>
                <a:cubicBezTo>
                  <a:pt x="2810" y="1"/>
                  <a:pt x="2810" y="1"/>
                  <a:pt x="2810" y="1"/>
                </a:cubicBezTo>
                <a:cubicBezTo>
                  <a:pt x="2809" y="1"/>
                  <a:pt x="2809" y="1"/>
                  <a:pt x="2809" y="1"/>
                </a:cubicBezTo>
                <a:cubicBezTo>
                  <a:pt x="2805" y="1"/>
                  <a:pt x="2805" y="1"/>
                  <a:pt x="2805" y="1"/>
                </a:cubicBezTo>
                <a:cubicBezTo>
                  <a:pt x="40" y="573"/>
                  <a:pt x="40" y="573"/>
                  <a:pt x="40" y="573"/>
                </a:cubicBezTo>
                <a:cubicBezTo>
                  <a:pt x="20" y="577"/>
                  <a:pt x="5" y="593"/>
                  <a:pt x="3" y="613"/>
                </a:cubicBezTo>
                <a:cubicBezTo>
                  <a:pt x="0" y="633"/>
                  <a:pt x="10" y="652"/>
                  <a:pt x="28" y="662"/>
                </a:cubicBezTo>
                <a:cubicBezTo>
                  <a:pt x="820" y="1079"/>
                  <a:pt x="820" y="1079"/>
                  <a:pt x="820" y="1079"/>
                </a:cubicBezTo>
                <a:cubicBezTo>
                  <a:pt x="958" y="1850"/>
                  <a:pt x="958" y="1850"/>
                  <a:pt x="958" y="1850"/>
                </a:cubicBezTo>
                <a:cubicBezTo>
                  <a:pt x="958" y="1852"/>
                  <a:pt x="958" y="1852"/>
                  <a:pt x="958" y="1852"/>
                </a:cubicBezTo>
                <a:cubicBezTo>
                  <a:pt x="958" y="1863"/>
                  <a:pt x="958" y="1863"/>
                  <a:pt x="958" y="1863"/>
                </a:cubicBezTo>
                <a:cubicBezTo>
                  <a:pt x="959" y="1869"/>
                  <a:pt x="959" y="1869"/>
                  <a:pt x="959" y="1869"/>
                </a:cubicBezTo>
                <a:cubicBezTo>
                  <a:pt x="960" y="1873"/>
                  <a:pt x="962" y="1878"/>
                  <a:pt x="965" y="1882"/>
                </a:cubicBezTo>
                <a:cubicBezTo>
                  <a:pt x="966" y="1884"/>
                  <a:pt x="966" y="1884"/>
                  <a:pt x="966" y="1884"/>
                </a:cubicBezTo>
                <a:cubicBezTo>
                  <a:pt x="966" y="1885"/>
                  <a:pt x="966" y="1885"/>
                  <a:pt x="966" y="1885"/>
                </a:cubicBezTo>
                <a:cubicBezTo>
                  <a:pt x="968" y="1887"/>
                  <a:pt x="968" y="1887"/>
                  <a:pt x="968" y="1887"/>
                </a:cubicBezTo>
                <a:cubicBezTo>
                  <a:pt x="976" y="1895"/>
                  <a:pt x="976" y="1895"/>
                  <a:pt x="976" y="1895"/>
                </a:cubicBezTo>
                <a:cubicBezTo>
                  <a:pt x="977" y="1896"/>
                  <a:pt x="977" y="1896"/>
                  <a:pt x="977" y="1896"/>
                </a:cubicBezTo>
                <a:cubicBezTo>
                  <a:pt x="979" y="1897"/>
                  <a:pt x="979" y="1897"/>
                  <a:pt x="979" y="1897"/>
                </a:cubicBezTo>
                <a:cubicBezTo>
                  <a:pt x="988" y="1902"/>
                  <a:pt x="988" y="1902"/>
                  <a:pt x="988" y="1902"/>
                </a:cubicBezTo>
                <a:cubicBezTo>
                  <a:pt x="992" y="1903"/>
                  <a:pt x="992" y="1903"/>
                  <a:pt x="992" y="1903"/>
                </a:cubicBezTo>
                <a:cubicBezTo>
                  <a:pt x="996" y="1904"/>
                  <a:pt x="1001" y="1905"/>
                  <a:pt x="1005" y="1905"/>
                </a:cubicBezTo>
                <a:cubicBezTo>
                  <a:pt x="1005" y="1905"/>
                  <a:pt x="1005" y="1905"/>
                  <a:pt x="1005" y="1905"/>
                </a:cubicBezTo>
                <a:cubicBezTo>
                  <a:pt x="1006" y="1905"/>
                  <a:pt x="1006" y="1905"/>
                  <a:pt x="1006" y="1905"/>
                </a:cubicBezTo>
                <a:cubicBezTo>
                  <a:pt x="1008" y="1905"/>
                  <a:pt x="1008" y="1905"/>
                  <a:pt x="1008" y="1905"/>
                </a:cubicBezTo>
                <a:cubicBezTo>
                  <a:pt x="1021" y="1905"/>
                  <a:pt x="1033" y="1899"/>
                  <a:pt x="1042" y="1890"/>
                </a:cubicBezTo>
                <a:cubicBezTo>
                  <a:pt x="1570" y="1539"/>
                  <a:pt x="1570" y="1539"/>
                  <a:pt x="1570" y="1539"/>
                </a:cubicBezTo>
                <a:cubicBezTo>
                  <a:pt x="2122" y="1898"/>
                  <a:pt x="2122" y="1898"/>
                  <a:pt x="2122" y="1898"/>
                </a:cubicBezTo>
                <a:cubicBezTo>
                  <a:pt x="2130" y="1903"/>
                  <a:pt x="2139" y="1905"/>
                  <a:pt x="2148" y="1905"/>
                </a:cubicBezTo>
                <a:cubicBezTo>
                  <a:pt x="2153" y="1905"/>
                  <a:pt x="2158" y="1905"/>
                  <a:pt x="2163" y="1903"/>
                </a:cubicBezTo>
                <a:cubicBezTo>
                  <a:pt x="2177" y="1898"/>
                  <a:pt x="2188" y="1888"/>
                  <a:pt x="2193" y="1874"/>
                </a:cubicBezTo>
                <a:cubicBezTo>
                  <a:pt x="2856" y="73"/>
                  <a:pt x="2856" y="73"/>
                  <a:pt x="2856" y="73"/>
                </a:cubicBezTo>
                <a:cubicBezTo>
                  <a:pt x="2861" y="66"/>
                  <a:pt x="2863" y="57"/>
                  <a:pt x="2863" y="48"/>
                </a:cubicBezTo>
                <a:cubicBezTo>
                  <a:pt x="2862" y="40"/>
                  <a:pt x="2862" y="40"/>
                  <a:pt x="2862" y="40"/>
                </a:cubicBezTo>
                <a:close/>
                <a:moveTo>
                  <a:pt x="2310" y="360"/>
                </a:moveTo>
                <a:cubicBezTo>
                  <a:pt x="1167" y="1200"/>
                  <a:pt x="1167" y="1200"/>
                  <a:pt x="1167" y="1200"/>
                </a:cubicBezTo>
                <a:cubicBezTo>
                  <a:pt x="1163" y="1205"/>
                  <a:pt x="1163" y="1205"/>
                  <a:pt x="1163" y="1205"/>
                </a:cubicBezTo>
                <a:cubicBezTo>
                  <a:pt x="1161" y="1207"/>
                  <a:pt x="1161" y="1207"/>
                  <a:pt x="1161" y="1207"/>
                </a:cubicBezTo>
                <a:cubicBezTo>
                  <a:pt x="1158" y="1210"/>
                  <a:pt x="1158" y="1210"/>
                  <a:pt x="1158" y="1210"/>
                </a:cubicBezTo>
                <a:cubicBezTo>
                  <a:pt x="1156" y="1214"/>
                  <a:pt x="1156" y="1214"/>
                  <a:pt x="1156" y="1214"/>
                </a:cubicBezTo>
                <a:cubicBezTo>
                  <a:pt x="1151" y="1222"/>
                  <a:pt x="1151" y="1222"/>
                  <a:pt x="1151" y="1222"/>
                </a:cubicBezTo>
                <a:cubicBezTo>
                  <a:pt x="1150" y="1224"/>
                  <a:pt x="1150" y="1224"/>
                  <a:pt x="1150" y="1224"/>
                </a:cubicBezTo>
                <a:cubicBezTo>
                  <a:pt x="1150" y="1225"/>
                  <a:pt x="1150" y="1225"/>
                  <a:pt x="1150" y="1225"/>
                </a:cubicBezTo>
                <a:cubicBezTo>
                  <a:pt x="1019" y="1650"/>
                  <a:pt x="1019" y="1650"/>
                  <a:pt x="1019" y="1650"/>
                </a:cubicBezTo>
                <a:cubicBezTo>
                  <a:pt x="915" y="1074"/>
                  <a:pt x="915" y="1074"/>
                  <a:pt x="915" y="1074"/>
                </a:cubicBezTo>
                <a:cubicBezTo>
                  <a:pt x="2310" y="360"/>
                  <a:pt x="2310" y="360"/>
                  <a:pt x="2310" y="360"/>
                </a:cubicBezTo>
                <a:close/>
                <a:moveTo>
                  <a:pt x="1093" y="1742"/>
                </a:moveTo>
                <a:cubicBezTo>
                  <a:pt x="1223" y="1313"/>
                  <a:pt x="1223" y="1313"/>
                  <a:pt x="1223" y="1313"/>
                </a:cubicBezTo>
                <a:cubicBezTo>
                  <a:pt x="1483" y="1482"/>
                  <a:pt x="1483" y="1482"/>
                  <a:pt x="1483" y="1482"/>
                </a:cubicBezTo>
                <a:cubicBezTo>
                  <a:pt x="1093" y="1742"/>
                  <a:pt x="1093" y="1742"/>
                  <a:pt x="1093" y="174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38801-9C6D-E64A-A363-96A717720412}"/>
              </a:ext>
            </a:extLst>
          </p:cNvPr>
          <p:cNvSpPr txBox="1"/>
          <p:nvPr/>
        </p:nvSpPr>
        <p:spPr>
          <a:xfrm>
            <a:off x="1848007" y="378273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머신러닝</a:t>
            </a:r>
            <a:endParaRPr lang="en-US" sz="28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131277-F162-684A-9C49-9C4B3E610FBF}"/>
              </a:ext>
            </a:extLst>
          </p:cNvPr>
          <p:cNvSpPr txBox="1"/>
          <p:nvPr/>
        </p:nvSpPr>
        <p:spPr>
          <a:xfrm>
            <a:off x="5465058" y="316606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비선형</a:t>
            </a:r>
            <a:endParaRPr lang="en-US" sz="28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766DFA-1A41-6245-B9DD-FF45422A07E1}"/>
              </a:ext>
            </a:extLst>
          </p:cNvPr>
          <p:cNvSpPr txBox="1"/>
          <p:nvPr/>
        </p:nvSpPr>
        <p:spPr>
          <a:xfrm>
            <a:off x="8561317" y="371137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인공신경망</a:t>
            </a:r>
            <a:endParaRPr lang="en-US" sz="28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7840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121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추가 자료 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-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ML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이란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? 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grpSp>
        <p:nvGrpSpPr>
          <p:cNvPr id="16" name="슬라이드 6 형태 3"/>
          <p:cNvGrpSpPr/>
          <p:nvPr/>
        </p:nvGrpSpPr>
        <p:grpSpPr>
          <a:xfrm>
            <a:off x="4825945" y="2553318"/>
            <a:ext cx="2551286" cy="2428696"/>
            <a:chOff x="4283302" y="1973867"/>
            <a:chExt cx="2078819" cy="197893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5" name="슬라이드 6 형태 3 그룹 1"/>
            <p:cNvSpPr/>
            <p:nvPr/>
          </p:nvSpPr>
          <p:spPr>
            <a:xfrm rot="10800000">
              <a:off x="5192889" y="1973867"/>
              <a:ext cx="259644" cy="827466"/>
            </a:xfrm>
            <a:custGeom>
              <a:avLst/>
              <a:gdLst>
                <a:gd name="connsiteX0" fmla="*/ 129822 w 259644"/>
                <a:gd name="connsiteY0" fmla="*/ 827466 h 827466"/>
                <a:gd name="connsiteX1" fmla="*/ 124354 w 259644"/>
                <a:gd name="connsiteY1" fmla="*/ 820839 h 827466"/>
                <a:gd name="connsiteX2" fmla="*/ 0 w 259644"/>
                <a:gd name="connsiteY2" fmla="*/ 413733 h 827466"/>
                <a:gd name="connsiteX3" fmla="*/ 124354 w 259644"/>
                <a:gd name="connsiteY3" fmla="*/ 6627 h 827466"/>
                <a:gd name="connsiteX4" fmla="*/ 129822 w 259644"/>
                <a:gd name="connsiteY4" fmla="*/ 0 h 827466"/>
                <a:gd name="connsiteX5" fmla="*/ 135290 w 259644"/>
                <a:gd name="connsiteY5" fmla="*/ 6627 h 827466"/>
                <a:gd name="connsiteX6" fmla="*/ 259644 w 259644"/>
                <a:gd name="connsiteY6" fmla="*/ 413733 h 827466"/>
                <a:gd name="connsiteX7" fmla="*/ 135290 w 259644"/>
                <a:gd name="connsiteY7" fmla="*/ 820839 h 827466"/>
                <a:gd name="connsiteX8" fmla="*/ 129822 w 259644"/>
                <a:gd name="connsiteY8" fmla="*/ 827466 h 82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644" h="827466">
                  <a:moveTo>
                    <a:pt x="129822" y="827466"/>
                  </a:moveTo>
                  <a:lnTo>
                    <a:pt x="124354" y="820839"/>
                  </a:lnTo>
                  <a:cubicBezTo>
                    <a:pt x="45843" y="704628"/>
                    <a:pt x="0" y="564535"/>
                    <a:pt x="0" y="413733"/>
                  </a:cubicBezTo>
                  <a:cubicBezTo>
                    <a:pt x="0" y="262932"/>
                    <a:pt x="45843" y="122838"/>
                    <a:pt x="124354" y="6627"/>
                  </a:cubicBezTo>
                  <a:lnTo>
                    <a:pt x="129822" y="0"/>
                  </a:lnTo>
                  <a:lnTo>
                    <a:pt x="135290" y="6627"/>
                  </a:lnTo>
                  <a:cubicBezTo>
                    <a:pt x="213801" y="122838"/>
                    <a:pt x="259644" y="262932"/>
                    <a:pt x="259644" y="413733"/>
                  </a:cubicBezTo>
                  <a:cubicBezTo>
                    <a:pt x="259644" y="564535"/>
                    <a:pt x="213801" y="704628"/>
                    <a:pt x="135290" y="820839"/>
                  </a:cubicBezTo>
                  <a:lnTo>
                    <a:pt x="129822" y="8274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14" name="슬라이드 6 형태 3 그룹 2"/>
            <p:cNvSpPr/>
            <p:nvPr/>
          </p:nvSpPr>
          <p:spPr>
            <a:xfrm rot="10800000">
              <a:off x="5165499" y="2801333"/>
              <a:ext cx="314425" cy="324000"/>
            </a:xfrm>
            <a:custGeom>
              <a:avLst/>
              <a:gdLst>
                <a:gd name="connsiteX0" fmla="*/ 157213 w 314425"/>
                <a:gd name="connsiteY0" fmla="*/ 324000 h 324000"/>
                <a:gd name="connsiteX1" fmla="*/ 73770 w 314425"/>
                <a:gd name="connsiteY1" fmla="*/ 222865 h 324000"/>
                <a:gd name="connsiteX2" fmla="*/ 0 w 314425"/>
                <a:gd name="connsiteY2" fmla="*/ 162000 h 324000"/>
                <a:gd name="connsiteX3" fmla="*/ 73770 w 314425"/>
                <a:gd name="connsiteY3" fmla="*/ 101135 h 324000"/>
                <a:gd name="connsiteX4" fmla="*/ 157213 w 314425"/>
                <a:gd name="connsiteY4" fmla="*/ 0 h 324000"/>
                <a:gd name="connsiteX5" fmla="*/ 240656 w 314425"/>
                <a:gd name="connsiteY5" fmla="*/ 101135 h 324000"/>
                <a:gd name="connsiteX6" fmla="*/ 314425 w 314425"/>
                <a:gd name="connsiteY6" fmla="*/ 162000 h 324000"/>
                <a:gd name="connsiteX7" fmla="*/ 240656 w 314425"/>
                <a:gd name="connsiteY7" fmla="*/ 222865 h 324000"/>
                <a:gd name="connsiteX8" fmla="*/ 157213 w 314425"/>
                <a:gd name="connsiteY8" fmla="*/ 324000 h 3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425" h="324000">
                  <a:moveTo>
                    <a:pt x="157213" y="324000"/>
                  </a:moveTo>
                  <a:lnTo>
                    <a:pt x="73770" y="222865"/>
                  </a:lnTo>
                  <a:lnTo>
                    <a:pt x="0" y="162000"/>
                  </a:lnTo>
                  <a:lnTo>
                    <a:pt x="73770" y="101135"/>
                  </a:lnTo>
                  <a:lnTo>
                    <a:pt x="157213" y="0"/>
                  </a:lnTo>
                  <a:lnTo>
                    <a:pt x="240656" y="101135"/>
                  </a:lnTo>
                  <a:lnTo>
                    <a:pt x="314425" y="162000"/>
                  </a:lnTo>
                  <a:lnTo>
                    <a:pt x="240656" y="222865"/>
                  </a:lnTo>
                  <a:lnTo>
                    <a:pt x="157213" y="324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13" name="슬라이드 6 형태 3 그룹 3"/>
            <p:cNvSpPr/>
            <p:nvPr/>
          </p:nvSpPr>
          <p:spPr>
            <a:xfrm rot="10800000">
              <a:off x="4283302" y="2810933"/>
              <a:ext cx="882197" cy="304800"/>
            </a:xfrm>
            <a:custGeom>
              <a:avLst/>
              <a:gdLst>
                <a:gd name="connsiteX0" fmla="*/ 441099 w 882197"/>
                <a:gd name="connsiteY0" fmla="*/ 304800 h 304800"/>
                <a:gd name="connsiteX1" fmla="*/ 33993 w 882197"/>
                <a:gd name="connsiteY1" fmla="*/ 180446 h 304800"/>
                <a:gd name="connsiteX2" fmla="*/ 0 w 882197"/>
                <a:gd name="connsiteY2" fmla="*/ 152400 h 304800"/>
                <a:gd name="connsiteX3" fmla="*/ 33993 w 882197"/>
                <a:gd name="connsiteY3" fmla="*/ 124354 h 304800"/>
                <a:gd name="connsiteX4" fmla="*/ 441099 w 882197"/>
                <a:gd name="connsiteY4" fmla="*/ 0 h 304800"/>
                <a:gd name="connsiteX5" fmla="*/ 848205 w 882197"/>
                <a:gd name="connsiteY5" fmla="*/ 124354 h 304800"/>
                <a:gd name="connsiteX6" fmla="*/ 882197 w 882197"/>
                <a:gd name="connsiteY6" fmla="*/ 152400 h 304800"/>
                <a:gd name="connsiteX7" fmla="*/ 848205 w 882197"/>
                <a:gd name="connsiteY7" fmla="*/ 180446 h 304800"/>
                <a:gd name="connsiteX8" fmla="*/ 441099 w 882197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2197" h="304800">
                  <a:moveTo>
                    <a:pt x="441099" y="304800"/>
                  </a:moveTo>
                  <a:cubicBezTo>
                    <a:pt x="290297" y="304800"/>
                    <a:pt x="150203" y="258957"/>
                    <a:pt x="33993" y="180446"/>
                  </a:cubicBezTo>
                  <a:lnTo>
                    <a:pt x="0" y="152400"/>
                  </a:lnTo>
                  <a:lnTo>
                    <a:pt x="33993" y="124354"/>
                  </a:lnTo>
                  <a:cubicBezTo>
                    <a:pt x="150203" y="45843"/>
                    <a:pt x="290297" y="0"/>
                    <a:pt x="441099" y="0"/>
                  </a:cubicBezTo>
                  <a:cubicBezTo>
                    <a:pt x="591900" y="0"/>
                    <a:pt x="731994" y="45843"/>
                    <a:pt x="848205" y="124354"/>
                  </a:cubicBezTo>
                  <a:lnTo>
                    <a:pt x="882197" y="152400"/>
                  </a:lnTo>
                  <a:lnTo>
                    <a:pt x="848205" y="180446"/>
                  </a:lnTo>
                  <a:cubicBezTo>
                    <a:pt x="731994" y="258957"/>
                    <a:pt x="591900" y="304800"/>
                    <a:pt x="441099" y="3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12" name="슬라이드 6 형태 3 그룹 4"/>
            <p:cNvSpPr/>
            <p:nvPr/>
          </p:nvSpPr>
          <p:spPr>
            <a:xfrm rot="10800000">
              <a:off x="5479924" y="2810933"/>
              <a:ext cx="882197" cy="304800"/>
            </a:xfrm>
            <a:custGeom>
              <a:avLst/>
              <a:gdLst>
                <a:gd name="connsiteX0" fmla="*/ 441099 w 882197"/>
                <a:gd name="connsiteY0" fmla="*/ 304800 h 304800"/>
                <a:gd name="connsiteX1" fmla="*/ 33993 w 882197"/>
                <a:gd name="connsiteY1" fmla="*/ 180446 h 304800"/>
                <a:gd name="connsiteX2" fmla="*/ 0 w 882197"/>
                <a:gd name="connsiteY2" fmla="*/ 152400 h 304800"/>
                <a:gd name="connsiteX3" fmla="*/ 33993 w 882197"/>
                <a:gd name="connsiteY3" fmla="*/ 124354 h 304800"/>
                <a:gd name="connsiteX4" fmla="*/ 441099 w 882197"/>
                <a:gd name="connsiteY4" fmla="*/ 0 h 304800"/>
                <a:gd name="connsiteX5" fmla="*/ 848205 w 882197"/>
                <a:gd name="connsiteY5" fmla="*/ 124354 h 304800"/>
                <a:gd name="connsiteX6" fmla="*/ 882197 w 882197"/>
                <a:gd name="connsiteY6" fmla="*/ 152400 h 304800"/>
                <a:gd name="connsiteX7" fmla="*/ 848205 w 882197"/>
                <a:gd name="connsiteY7" fmla="*/ 180446 h 304800"/>
                <a:gd name="connsiteX8" fmla="*/ 441099 w 882197"/>
                <a:gd name="connsiteY8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2197" h="304800">
                  <a:moveTo>
                    <a:pt x="441099" y="304800"/>
                  </a:moveTo>
                  <a:cubicBezTo>
                    <a:pt x="290297" y="304800"/>
                    <a:pt x="150203" y="258957"/>
                    <a:pt x="33993" y="180446"/>
                  </a:cubicBezTo>
                  <a:lnTo>
                    <a:pt x="0" y="152400"/>
                  </a:lnTo>
                  <a:lnTo>
                    <a:pt x="33993" y="124354"/>
                  </a:lnTo>
                  <a:cubicBezTo>
                    <a:pt x="150203" y="45843"/>
                    <a:pt x="290297" y="0"/>
                    <a:pt x="441099" y="0"/>
                  </a:cubicBezTo>
                  <a:cubicBezTo>
                    <a:pt x="591900" y="0"/>
                    <a:pt x="731994" y="45843"/>
                    <a:pt x="848205" y="124354"/>
                  </a:cubicBezTo>
                  <a:lnTo>
                    <a:pt x="882197" y="152400"/>
                  </a:lnTo>
                  <a:lnTo>
                    <a:pt x="848205" y="180446"/>
                  </a:lnTo>
                  <a:cubicBezTo>
                    <a:pt x="731994" y="258957"/>
                    <a:pt x="591900" y="304800"/>
                    <a:pt x="441099" y="3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11" name="슬라이드 6 형태 3 그룹 5"/>
            <p:cNvSpPr/>
            <p:nvPr/>
          </p:nvSpPr>
          <p:spPr>
            <a:xfrm rot="10800000">
              <a:off x="5192889" y="3125333"/>
              <a:ext cx="259644" cy="827466"/>
            </a:xfrm>
            <a:custGeom>
              <a:avLst/>
              <a:gdLst>
                <a:gd name="connsiteX0" fmla="*/ 129822 w 259644"/>
                <a:gd name="connsiteY0" fmla="*/ 827466 h 827466"/>
                <a:gd name="connsiteX1" fmla="*/ 124354 w 259644"/>
                <a:gd name="connsiteY1" fmla="*/ 820839 h 827466"/>
                <a:gd name="connsiteX2" fmla="*/ 0 w 259644"/>
                <a:gd name="connsiteY2" fmla="*/ 413733 h 827466"/>
                <a:gd name="connsiteX3" fmla="*/ 124354 w 259644"/>
                <a:gd name="connsiteY3" fmla="*/ 6627 h 827466"/>
                <a:gd name="connsiteX4" fmla="*/ 129822 w 259644"/>
                <a:gd name="connsiteY4" fmla="*/ 0 h 827466"/>
                <a:gd name="connsiteX5" fmla="*/ 135290 w 259644"/>
                <a:gd name="connsiteY5" fmla="*/ 6627 h 827466"/>
                <a:gd name="connsiteX6" fmla="*/ 259644 w 259644"/>
                <a:gd name="connsiteY6" fmla="*/ 413733 h 827466"/>
                <a:gd name="connsiteX7" fmla="*/ 135290 w 259644"/>
                <a:gd name="connsiteY7" fmla="*/ 820839 h 827466"/>
                <a:gd name="connsiteX8" fmla="*/ 129822 w 259644"/>
                <a:gd name="connsiteY8" fmla="*/ 827466 h 82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644" h="827466">
                  <a:moveTo>
                    <a:pt x="129822" y="827466"/>
                  </a:moveTo>
                  <a:lnTo>
                    <a:pt x="124354" y="820839"/>
                  </a:lnTo>
                  <a:cubicBezTo>
                    <a:pt x="45843" y="704629"/>
                    <a:pt x="0" y="564535"/>
                    <a:pt x="0" y="413733"/>
                  </a:cubicBezTo>
                  <a:cubicBezTo>
                    <a:pt x="0" y="262932"/>
                    <a:pt x="45843" y="122838"/>
                    <a:pt x="124354" y="6627"/>
                  </a:cubicBezTo>
                  <a:lnTo>
                    <a:pt x="129822" y="0"/>
                  </a:lnTo>
                  <a:lnTo>
                    <a:pt x="135290" y="6627"/>
                  </a:lnTo>
                  <a:cubicBezTo>
                    <a:pt x="213801" y="122838"/>
                    <a:pt x="259644" y="262932"/>
                    <a:pt x="259644" y="413733"/>
                  </a:cubicBezTo>
                  <a:cubicBezTo>
                    <a:pt x="259644" y="564535"/>
                    <a:pt x="213801" y="704629"/>
                    <a:pt x="135290" y="820839"/>
                  </a:cubicBezTo>
                  <a:lnTo>
                    <a:pt x="129822" y="8274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</p:grpSp>
      <p:sp>
        <p:nvSpPr>
          <p:cNvPr id="19" name="슬라이드 6 형태 4"/>
          <p:cNvSpPr txBox="1"/>
          <p:nvPr/>
        </p:nvSpPr>
        <p:spPr>
          <a:xfrm>
            <a:off x="5017680" y="2553318"/>
            <a:ext cx="699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Haettenschweiler" panose="020B0706040902060204" pitchFamily="34" charset="0"/>
                <a:ea typeface="苹方 中等" panose="020B0400000000000000" pitchFamily="34" charset="-122"/>
                <a:cs typeface="+mn-cs"/>
              </a:rPr>
              <a:t>01</a:t>
            </a:r>
            <a:endParaRPr kumimoji="0" lang="zh-CN" altLang="en-US" sz="5400" b="0" i="0" u="none" strike="noStrike" kern="1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Haettenschweiler" panose="020B0706040902060204" pitchFamily="34" charset="0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20" name="슬라이드 6 형태 5"/>
          <p:cNvSpPr txBox="1"/>
          <p:nvPr/>
        </p:nvSpPr>
        <p:spPr>
          <a:xfrm>
            <a:off x="6440580" y="2553318"/>
            <a:ext cx="790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Haettenschweiler" panose="020B0706040902060204" pitchFamily="34" charset="0"/>
                <a:ea typeface="苹方 中等" panose="020B0400000000000000" pitchFamily="34" charset="-122"/>
                <a:cs typeface="+mn-cs"/>
              </a:rPr>
              <a:t>02</a:t>
            </a:r>
            <a:endParaRPr kumimoji="0" lang="zh-CN" altLang="en-US" sz="5400" b="0" i="0" u="none" strike="noStrike" kern="1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Haettenschweiler" panose="020B0706040902060204" pitchFamily="34" charset="0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21" name="슬라이드 6 형태 6"/>
          <p:cNvSpPr txBox="1"/>
          <p:nvPr/>
        </p:nvSpPr>
        <p:spPr>
          <a:xfrm>
            <a:off x="6418138" y="3954703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Haettenschweiler" panose="020B0706040902060204" pitchFamily="34" charset="0"/>
                <a:ea typeface="苹方 中等" panose="020B0400000000000000" pitchFamily="34" charset="-122"/>
                <a:cs typeface="+mn-cs"/>
              </a:rPr>
              <a:t>04</a:t>
            </a:r>
            <a:endParaRPr kumimoji="0" lang="zh-CN" altLang="en-US" sz="5400" b="0" i="0" u="none" strike="noStrike" kern="1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Haettenschweiler" panose="020B0706040902060204" pitchFamily="34" charset="0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22" name="슬라이드 6 형태 7"/>
          <p:cNvSpPr txBox="1"/>
          <p:nvPr/>
        </p:nvSpPr>
        <p:spPr>
          <a:xfrm>
            <a:off x="4971994" y="3954703"/>
            <a:ext cx="7906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0" i="0" u="none" strike="noStrike" kern="100" cap="none" spc="30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Haettenschweiler" panose="020B0706040902060204" pitchFamily="34" charset="0"/>
                <a:ea typeface="苹方 中等" panose="020B0400000000000000" pitchFamily="34" charset="-122"/>
                <a:cs typeface="+mn-cs"/>
              </a:rPr>
              <a:t>03</a:t>
            </a:r>
            <a:endParaRPr kumimoji="0" lang="zh-CN" altLang="en-US" sz="5400" b="0" i="0" u="none" strike="noStrike" kern="100" cap="none" spc="30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Haettenschweiler" panose="020B0706040902060204" pitchFamily="34" charset="0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24" name="슬라이드 6 형태 8"/>
          <p:cNvSpPr/>
          <p:nvPr/>
        </p:nvSpPr>
        <p:spPr>
          <a:xfrm>
            <a:off x="7377230" y="4129484"/>
            <a:ext cx="4060818" cy="12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기타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Ensemble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Clustering: K-means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XGBoost</a:t>
            </a:r>
            <a:r>
              <a:rPr lang="en-US" altLang="zh-CN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, SVM</a:t>
            </a:r>
          </a:p>
        </p:txBody>
      </p:sp>
      <p:sp>
        <p:nvSpPr>
          <p:cNvPr id="25" name="슬라이드 6 형태 9"/>
          <p:cNvSpPr/>
          <p:nvPr/>
        </p:nvSpPr>
        <p:spPr>
          <a:xfrm>
            <a:off x="7410846" y="2247782"/>
            <a:ext cx="4670837" cy="12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회귀 및 분류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Regression vs Classification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Regression: continuous output (house price)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Classification: discrete class values (cat vs dog)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+mn-cs"/>
            </a:endParaRPr>
          </a:p>
        </p:txBody>
      </p:sp>
      <p:sp>
        <p:nvSpPr>
          <p:cNvPr id="26" name="슬라이드 6 형태 10"/>
          <p:cNvSpPr/>
          <p:nvPr/>
        </p:nvSpPr>
        <p:spPr>
          <a:xfrm>
            <a:off x="381663" y="2397824"/>
            <a:ext cx="4444281" cy="962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최적화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!!!</a:t>
            </a:r>
            <a:endParaRPr kumimoji="0" lang="en-US" altLang="zh-CN" sz="1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Training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Parameters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from data</a:t>
            </a:r>
          </a:p>
          <a:p>
            <a:pPr marL="285750" marR="0" lvl="0" indent="-28575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Optimize the objective function</a:t>
            </a:r>
            <a:r>
              <a:rPr lang="ko-KR" altLang="en-US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 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(</a:t>
            </a:r>
            <a:r>
              <a:rPr lang="ko-KR" altLang="en-US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목적 함수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)</a:t>
            </a:r>
            <a:endParaRPr lang="en-US" altLang="zh-CN" sz="1500" dirty="0">
              <a:solidFill>
                <a:prstClr val="black">
                  <a:lumMod val="85000"/>
                  <a:lumOff val="15000"/>
                </a:prst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</p:txBody>
      </p:sp>
      <p:sp>
        <p:nvSpPr>
          <p:cNvPr id="27" name="슬라이드 6 형태 11"/>
          <p:cNvSpPr/>
          <p:nvPr/>
        </p:nvSpPr>
        <p:spPr>
          <a:xfrm>
            <a:off x="753953" y="4129484"/>
            <a:ext cx="4060818" cy="1263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dirty="0" err="1">
                <a:solidFill>
                  <a:srgbClr val="C00000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지도학습과</a:t>
            </a:r>
            <a:r>
              <a:rPr lang="ko-KR" altLang="en-US" sz="1500" b="1" dirty="0">
                <a:solidFill>
                  <a:srgbClr val="C00000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 </a:t>
            </a:r>
            <a:r>
              <a:rPr lang="ko-KR" altLang="en-US" sz="1500" b="1" dirty="0" err="1">
                <a:solidFill>
                  <a:srgbClr val="C00000"/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비지도학습</a:t>
            </a:r>
            <a:endParaRPr lang="en-US" altLang="zh-CN" sz="1500" b="1" dirty="0">
              <a:solidFill>
                <a:srgbClr val="C00000"/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Supervised Learning (</a:t>
            </a:r>
            <a:r>
              <a:rPr lang="ko-KR" altLang="en-US" sz="1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지도학습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)</a:t>
            </a:r>
            <a:endParaRPr lang="en-US" altLang="zh-CN" sz="1500" dirty="0">
              <a:solidFill>
                <a:prstClr val="black">
                  <a:lumMod val="85000"/>
                  <a:lumOff val="15000"/>
                </a:prstClr>
              </a:solidFill>
              <a:latin typeface="苹方 常规" panose="020B0300000000000000" pitchFamily="34" charset="-122"/>
              <a:ea typeface="苹方 常规" panose="020B0300000000000000" pitchFamily="34" charset="-122"/>
            </a:endParaRPr>
          </a:p>
          <a:p>
            <a:pPr marL="285750" marR="0" lvl="0" indent="-28575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Unsupervised Learning</a:t>
            </a:r>
            <a:r>
              <a:rPr lang="ko-KR" altLang="en-US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 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(</a:t>
            </a:r>
            <a:r>
              <a:rPr lang="ko-KR" altLang="en-US" sz="15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비지도학습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)</a:t>
            </a:r>
          </a:p>
          <a:p>
            <a:pPr marL="285750" marR="0" lvl="0" indent="-28575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Self-supervised Learning????</a:t>
            </a:r>
          </a:p>
        </p:txBody>
      </p:sp>
    </p:spTree>
    <p:extLst>
      <p:ext uri="{BB962C8B-B14F-4D97-AF65-F5344CB8AC3E}">
        <p14:creationId xmlns:p14="http://schemas.microsoft.com/office/powerpoint/2010/main" val="4001349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100"/>
                            </p:stCondLst>
                            <p:childTnLst>
                              <p:par>
                                <p:cTn id="42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804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ML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/DL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 프레임워크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4197CE-C025-6E4E-B659-7304F04380F7}"/>
              </a:ext>
            </a:extLst>
          </p:cNvPr>
          <p:cNvSpPr/>
          <p:nvPr/>
        </p:nvSpPr>
        <p:spPr>
          <a:xfrm>
            <a:off x="1659466" y="236220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35272E-0173-2B4F-926E-1D6A99DD2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98" y="2569631"/>
            <a:ext cx="1087967" cy="10879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A039E-5164-6048-ACF4-D0506F65D111}"/>
              </a:ext>
            </a:extLst>
          </p:cNvPr>
          <p:cNvSpPr txBox="1"/>
          <p:nvPr/>
        </p:nvSpPr>
        <p:spPr>
          <a:xfrm>
            <a:off x="2018910" y="3641637"/>
            <a:ext cx="758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33C7E-0C77-6D40-AAEF-8A4093C9A135}"/>
              </a:ext>
            </a:extLst>
          </p:cNvPr>
          <p:cNvCxnSpPr>
            <a:stCxn id="2" idx="3"/>
          </p:cNvCxnSpPr>
          <p:nvPr/>
        </p:nvCxnSpPr>
        <p:spPr>
          <a:xfrm flipV="1">
            <a:off x="3149600" y="3200400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F33E8F1-8E2C-A04D-93F1-9AE084B20896}"/>
              </a:ext>
            </a:extLst>
          </p:cNvPr>
          <p:cNvSpPr/>
          <p:nvPr/>
        </p:nvSpPr>
        <p:spPr>
          <a:xfrm>
            <a:off x="4047995" y="2356880"/>
            <a:ext cx="3021672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6267B6-F945-904A-B1FF-164A69E58A03}"/>
              </a:ext>
            </a:extLst>
          </p:cNvPr>
          <p:cNvSpPr txBox="1"/>
          <p:nvPr/>
        </p:nvSpPr>
        <p:spPr>
          <a:xfrm>
            <a:off x="4789752" y="3636317"/>
            <a:ext cx="1538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3E581-3058-1449-AF11-FD3BED9AC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764" y="2421465"/>
            <a:ext cx="1236133" cy="123613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30111E-40DE-4F4B-8BF2-C572B0375DC7}"/>
              </a:ext>
            </a:extLst>
          </p:cNvPr>
          <p:cNvCxnSpPr/>
          <p:nvPr/>
        </p:nvCxnSpPr>
        <p:spPr>
          <a:xfrm flipV="1">
            <a:off x="7066855" y="3199313"/>
            <a:ext cx="898395" cy="42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F14DA84-AFBA-6640-BEA1-F2A4BB6FB55F}"/>
              </a:ext>
            </a:extLst>
          </p:cNvPr>
          <p:cNvSpPr/>
          <p:nvPr/>
        </p:nvSpPr>
        <p:spPr>
          <a:xfrm>
            <a:off x="7968062" y="2351560"/>
            <a:ext cx="1490134" cy="16848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1B282C-BFB1-6E44-9D8C-E0F014F84289}"/>
              </a:ext>
            </a:extLst>
          </p:cNvPr>
          <p:cNvSpPr txBox="1"/>
          <p:nvPr/>
        </p:nvSpPr>
        <p:spPr>
          <a:xfrm>
            <a:off x="8327506" y="3630997"/>
            <a:ext cx="7168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A38401-D195-0147-A50A-606746E9C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95" y="2476497"/>
            <a:ext cx="1126067" cy="11260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CF9452-930C-CF4F-B476-FAD9E8B6BEF3}"/>
              </a:ext>
            </a:extLst>
          </p:cNvPr>
          <p:cNvSpPr/>
          <p:nvPr/>
        </p:nvSpPr>
        <p:spPr>
          <a:xfrm>
            <a:off x="3519208" y="2042634"/>
            <a:ext cx="6429125" cy="33506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F52D4AE-01FA-AD4E-BF9D-1040591624AD}"/>
              </a:ext>
            </a:extLst>
          </p:cNvPr>
          <p:cNvGrpSpPr/>
          <p:nvPr/>
        </p:nvGrpSpPr>
        <p:grpSpPr>
          <a:xfrm>
            <a:off x="2398182" y="1645680"/>
            <a:ext cx="6321298" cy="716520"/>
            <a:chOff x="2398182" y="1645680"/>
            <a:chExt cx="6321298" cy="71652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4D0E560-2E3A-A644-96E8-E2F7F910C731}"/>
                </a:ext>
              </a:extLst>
            </p:cNvPr>
            <p:cNvCxnSpPr>
              <a:stCxn id="2" idx="0"/>
            </p:cNvCxnSpPr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D867BE-9B1E-ED41-A281-63CBF4C46A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3D735C-371A-5C45-93D0-529F1536D87B}"/>
                </a:ext>
              </a:extLst>
            </p:cNvPr>
            <p:cNvCxnSpPr>
              <a:cxnSpLocks/>
              <a:stCxn id="31" idx="0"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F5236B7-88CF-764A-8CD8-B3230EA5FBDE}"/>
              </a:ext>
            </a:extLst>
          </p:cNvPr>
          <p:cNvGrpSpPr/>
          <p:nvPr/>
        </p:nvGrpSpPr>
        <p:grpSpPr>
          <a:xfrm rot="10800000">
            <a:off x="5436036" y="4028939"/>
            <a:ext cx="3283444" cy="716520"/>
            <a:chOff x="2398182" y="1645680"/>
            <a:chExt cx="6321298" cy="716520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EC31AB9-1A2D-BD4D-B182-04B7942A31AF}"/>
                </a:ext>
              </a:extLst>
            </p:cNvPr>
            <p:cNvCxnSpPr/>
            <p:nvPr/>
          </p:nvCxnSpPr>
          <p:spPr>
            <a:xfrm flipV="1">
              <a:off x="2404533" y="1651000"/>
              <a:ext cx="0" cy="711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8C92B0-0C1E-1E4A-9525-605B3572F6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8182" y="1651000"/>
              <a:ext cx="63212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B5CF00C-ECA6-704C-A40B-45CCDC6FC1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13129" y="1645680"/>
              <a:ext cx="6351" cy="705880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901C961-89D1-0643-A6D0-235D833631FE}"/>
              </a:ext>
            </a:extLst>
          </p:cNvPr>
          <p:cNvSpPr txBox="1"/>
          <p:nvPr/>
        </p:nvSpPr>
        <p:spPr>
          <a:xfrm>
            <a:off x="5806224" y="4845849"/>
            <a:ext cx="254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Update parameters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709EE8-C517-5247-85AC-4A139ABA3F78}"/>
              </a:ext>
            </a:extLst>
          </p:cNvPr>
          <p:cNvSpPr txBox="1"/>
          <p:nvPr/>
        </p:nvSpPr>
        <p:spPr>
          <a:xfrm>
            <a:off x="9175747" y="4160687"/>
            <a:ext cx="292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A.K.A. </a:t>
            </a:r>
            <a:r>
              <a:rPr lang="en-US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319223950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32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Example: Stock price prediction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92F63-FC69-F34B-8AC9-53FE9CE0B3AF}"/>
              </a:ext>
            </a:extLst>
          </p:cNvPr>
          <p:cNvSpPr txBox="1"/>
          <p:nvPr/>
        </p:nvSpPr>
        <p:spPr>
          <a:xfrm>
            <a:off x="270933" y="1151467"/>
            <a:ext cx="90249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현재 주식시장 정보를 활용해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Stock price prediction model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을 만들어봅시다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r>
              <a:rPr lang="ko-KR" altLang="en-US" sz="1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*</a:t>
            </a:r>
            <a:r>
              <a:rPr lang="en-US" altLang="ko-KR" sz="1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Rule-based system: we need experts to formulate the rules</a:t>
            </a:r>
            <a:endParaRPr lang="en-US" sz="1400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AECB6-A6F9-9640-B1F6-4090F2E59604}"/>
              </a:ext>
            </a:extLst>
          </p:cNvPr>
          <p:cNvSpPr txBox="1"/>
          <p:nvPr/>
        </p:nvSpPr>
        <p:spPr>
          <a:xfrm>
            <a:off x="932191" y="2709502"/>
            <a:ext cx="187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 of buildings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24C21-D952-5A49-B709-06EA3CDF3175}"/>
              </a:ext>
            </a:extLst>
          </p:cNvPr>
          <p:cNvSpPr txBox="1"/>
          <p:nvPr/>
        </p:nvSpPr>
        <p:spPr>
          <a:xfrm>
            <a:off x="857176" y="3518357"/>
            <a:ext cx="207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 of employees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17C3C-2E63-FD4B-AD2F-A2CC3E72EFFD}"/>
              </a:ext>
            </a:extLst>
          </p:cNvPr>
          <p:cNvSpPr txBox="1"/>
          <p:nvPr/>
        </p:nvSpPr>
        <p:spPr>
          <a:xfrm>
            <a:off x="864388" y="4335847"/>
            <a:ext cx="190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Previous price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81D8C-26BB-8345-941A-30FB044AAD95}"/>
              </a:ext>
            </a:extLst>
          </p:cNvPr>
          <p:cNvSpPr txBox="1"/>
          <p:nvPr/>
        </p:nvSpPr>
        <p:spPr>
          <a:xfrm>
            <a:off x="932191" y="5153337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경쟁사 가격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B446D4-9A3D-9840-AC6A-C4C3FDA0D0D8}"/>
                  </a:ext>
                </a:extLst>
              </p:cNvPr>
              <p:cNvSpPr txBox="1"/>
              <p:nvPr/>
            </p:nvSpPr>
            <p:spPr>
              <a:xfrm>
                <a:off x="3447976" y="2577757"/>
                <a:ext cx="636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B446D4-9A3D-9840-AC6A-C4C3FDA0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976" y="2577757"/>
                <a:ext cx="636585" cy="5232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FF6DE5-F06C-5F42-A4D1-506532B8565C}"/>
                  </a:ext>
                </a:extLst>
              </p:cNvPr>
              <p:cNvSpPr txBox="1"/>
              <p:nvPr/>
            </p:nvSpPr>
            <p:spPr>
              <a:xfrm>
                <a:off x="3447975" y="3410121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FF6DE5-F06C-5F42-A4D1-506532B8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975" y="3410121"/>
                <a:ext cx="644857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77D025-291A-884E-9B8A-64F28F4F0A7F}"/>
                  </a:ext>
                </a:extLst>
              </p:cNvPr>
              <p:cNvSpPr txBox="1"/>
              <p:nvPr/>
            </p:nvSpPr>
            <p:spPr>
              <a:xfrm>
                <a:off x="3447974" y="4242485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77D025-291A-884E-9B8A-64F28F4F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974" y="4242485"/>
                <a:ext cx="644857" cy="52322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4C470-E59A-0F44-803F-6F2F6565168E}"/>
                  </a:ext>
                </a:extLst>
              </p:cNvPr>
              <p:cNvSpPr txBox="1"/>
              <p:nvPr/>
            </p:nvSpPr>
            <p:spPr>
              <a:xfrm>
                <a:off x="3447974" y="5074849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4C470-E59A-0F44-803F-6F2F65651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974" y="5074849"/>
                <a:ext cx="644857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40BE-0C87-F844-A4CD-C3B379E6AA04}"/>
              </a:ext>
            </a:extLst>
          </p:cNvPr>
          <p:cNvCxnSpPr>
            <a:cxnSpLocks/>
            <a:stCxn id="13" idx="3"/>
            <a:endCxn id="21" idx="2"/>
          </p:cNvCxnSpPr>
          <p:nvPr/>
        </p:nvCxnSpPr>
        <p:spPr>
          <a:xfrm>
            <a:off x="4084561" y="2839367"/>
            <a:ext cx="1751015" cy="2920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18AD4C-D295-384B-A765-60A16051E745}"/>
              </a:ext>
            </a:extLst>
          </p:cNvPr>
          <p:cNvCxnSpPr>
            <a:cxnSpLocks/>
            <a:stCxn id="22" idx="3"/>
            <a:endCxn id="21" idx="2"/>
          </p:cNvCxnSpPr>
          <p:nvPr/>
        </p:nvCxnSpPr>
        <p:spPr>
          <a:xfrm flipV="1">
            <a:off x="4092832" y="3131394"/>
            <a:ext cx="1742744" cy="5403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6C21-BFCB-D44C-9438-D62F2B41C78A}"/>
              </a:ext>
            </a:extLst>
          </p:cNvPr>
          <p:cNvCxnSpPr>
            <a:cxnSpLocks/>
            <a:stCxn id="24" idx="3"/>
            <a:endCxn id="34" idx="2"/>
          </p:cNvCxnSpPr>
          <p:nvPr/>
        </p:nvCxnSpPr>
        <p:spPr>
          <a:xfrm flipV="1">
            <a:off x="4092831" y="4263944"/>
            <a:ext cx="1757497" cy="24015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08CCD6A-3B35-5D49-8B65-71C159F829B3}"/>
              </a:ext>
            </a:extLst>
          </p:cNvPr>
          <p:cNvSpPr/>
          <p:nvPr/>
        </p:nvSpPr>
        <p:spPr>
          <a:xfrm>
            <a:off x="5835576" y="2940566"/>
            <a:ext cx="381000" cy="3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CE76DC-1C10-CA4B-8C1D-5C19AE5D19D4}"/>
              </a:ext>
            </a:extLst>
          </p:cNvPr>
          <p:cNvSpPr/>
          <p:nvPr/>
        </p:nvSpPr>
        <p:spPr>
          <a:xfrm>
            <a:off x="5850328" y="4073116"/>
            <a:ext cx="381000" cy="3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6FD973-DC3D-A246-A3E6-169322401498}"/>
              </a:ext>
            </a:extLst>
          </p:cNvPr>
          <p:cNvSpPr/>
          <p:nvPr/>
        </p:nvSpPr>
        <p:spPr>
          <a:xfrm>
            <a:off x="5835576" y="4931063"/>
            <a:ext cx="381000" cy="3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AFAF23-1C4E-9943-BDE4-BD52D4FC624E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 flipV="1">
            <a:off x="4092831" y="5121891"/>
            <a:ext cx="1742745" cy="21456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AD3C14-404D-8F4A-88F5-42D1E7107DCD}"/>
              </a:ext>
            </a:extLst>
          </p:cNvPr>
          <p:cNvCxnSpPr>
            <a:cxnSpLocks/>
            <a:stCxn id="24" idx="3"/>
            <a:endCxn id="35" idx="2"/>
          </p:cNvCxnSpPr>
          <p:nvPr/>
        </p:nvCxnSpPr>
        <p:spPr>
          <a:xfrm>
            <a:off x="4092831" y="4504095"/>
            <a:ext cx="1742745" cy="61779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2384C7-499E-B24A-86C3-74B690AA60AA}"/>
              </a:ext>
            </a:extLst>
          </p:cNvPr>
          <p:cNvCxnSpPr>
            <a:cxnSpLocks/>
            <a:stCxn id="13" idx="3"/>
            <a:endCxn id="34" idx="2"/>
          </p:cNvCxnSpPr>
          <p:nvPr/>
        </p:nvCxnSpPr>
        <p:spPr>
          <a:xfrm>
            <a:off x="4084561" y="2839367"/>
            <a:ext cx="1765767" cy="142457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52DDA6-6F81-3B45-9026-E77121328385}"/>
              </a:ext>
            </a:extLst>
          </p:cNvPr>
          <p:cNvCxnSpPr>
            <a:cxnSpLocks/>
            <a:stCxn id="21" idx="6"/>
            <a:endCxn id="62" idx="1"/>
          </p:cNvCxnSpPr>
          <p:nvPr/>
        </p:nvCxnSpPr>
        <p:spPr>
          <a:xfrm>
            <a:off x="6216576" y="3131394"/>
            <a:ext cx="1836315" cy="93958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7EAA621-DD3A-454B-94AB-4145E1E63725}"/>
              </a:ext>
            </a:extLst>
          </p:cNvPr>
          <p:cNvSpPr txBox="1"/>
          <p:nvPr/>
        </p:nvSpPr>
        <p:spPr>
          <a:xfrm>
            <a:off x="5256092" y="4514397"/>
            <a:ext cx="154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Market Size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F46AD6-5BE3-CE40-8F40-D1D9B7726AAD}"/>
              </a:ext>
            </a:extLst>
          </p:cNvPr>
          <p:cNvSpPr txBox="1"/>
          <p:nvPr/>
        </p:nvSpPr>
        <p:spPr>
          <a:xfrm>
            <a:off x="5399948" y="3373916"/>
            <a:ext cx="1281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Expected</a:t>
            </a:r>
          </a:p>
          <a:p>
            <a:r>
              <a:rPr lang="en-US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Valuation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05C5F0-A6EB-2D4A-9F6B-33BB14086848}"/>
              </a:ext>
            </a:extLst>
          </p:cNvPr>
          <p:cNvSpPr txBox="1"/>
          <p:nvPr/>
        </p:nvSpPr>
        <p:spPr>
          <a:xfrm>
            <a:off x="5133112" y="2487935"/>
            <a:ext cx="181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Company Size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719A2CE-822D-B24C-B44A-B43D505F5023}"/>
              </a:ext>
            </a:extLst>
          </p:cNvPr>
          <p:cNvCxnSpPr>
            <a:cxnSpLocks/>
            <a:stCxn id="34" idx="6"/>
            <a:endCxn id="62" idx="2"/>
          </p:cNvCxnSpPr>
          <p:nvPr/>
        </p:nvCxnSpPr>
        <p:spPr>
          <a:xfrm flipV="1">
            <a:off x="6231328" y="4205915"/>
            <a:ext cx="1765767" cy="580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7311212-92BC-1141-A876-FD23274CF3F0}"/>
              </a:ext>
            </a:extLst>
          </p:cNvPr>
          <p:cNvCxnSpPr>
            <a:cxnSpLocks/>
            <a:stCxn id="35" idx="6"/>
            <a:endCxn id="62" idx="3"/>
          </p:cNvCxnSpPr>
          <p:nvPr/>
        </p:nvCxnSpPr>
        <p:spPr>
          <a:xfrm flipV="1">
            <a:off x="6216576" y="4340850"/>
            <a:ext cx="1836315" cy="78104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7D7D395-0D3D-D14F-9880-424DC64C289D}"/>
              </a:ext>
            </a:extLst>
          </p:cNvPr>
          <p:cNvSpPr/>
          <p:nvPr/>
        </p:nvSpPr>
        <p:spPr>
          <a:xfrm>
            <a:off x="7997095" y="4015087"/>
            <a:ext cx="381000" cy="3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4A46DB-F41E-EB4D-AF8E-6C2731E78096}"/>
              </a:ext>
            </a:extLst>
          </p:cNvPr>
          <p:cNvCxnSpPr>
            <a:cxnSpLocks/>
            <a:stCxn id="62" idx="6"/>
          </p:cNvCxnSpPr>
          <p:nvPr/>
        </p:nvCxnSpPr>
        <p:spPr>
          <a:xfrm flipV="1">
            <a:off x="8378095" y="4205914"/>
            <a:ext cx="420814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3834EC6-B719-A945-8AFC-FDD769F7AA83}"/>
                  </a:ext>
                </a:extLst>
              </p:cNvPr>
              <p:cNvSpPr txBox="1"/>
              <p:nvPr/>
            </p:nvSpPr>
            <p:spPr>
              <a:xfrm>
                <a:off x="8798909" y="3873522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𝑦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3834EC6-B719-A945-8AFC-FDD769F7A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09" y="3873522"/>
                <a:ext cx="496995" cy="52322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8000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327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Example: Stock price prediction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92F63-FC69-F34B-8AC9-53FE9CE0B3AF}"/>
              </a:ext>
            </a:extLst>
          </p:cNvPr>
          <p:cNvSpPr txBox="1"/>
          <p:nvPr/>
        </p:nvSpPr>
        <p:spPr>
          <a:xfrm>
            <a:off x="270933" y="1151467"/>
            <a:ext cx="65825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Neural Networks 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은 전문적 지식을 요구하지 않는다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!!!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Without experts, prior knowledge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사전 지식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AECB6-A6F9-9640-B1F6-4090F2E59604}"/>
              </a:ext>
            </a:extLst>
          </p:cNvPr>
          <p:cNvSpPr txBox="1"/>
          <p:nvPr/>
        </p:nvSpPr>
        <p:spPr>
          <a:xfrm>
            <a:off x="932191" y="2709502"/>
            <a:ext cx="1878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 of buildings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24C21-D952-5A49-B709-06EA3CDF3175}"/>
              </a:ext>
            </a:extLst>
          </p:cNvPr>
          <p:cNvSpPr txBox="1"/>
          <p:nvPr/>
        </p:nvSpPr>
        <p:spPr>
          <a:xfrm>
            <a:off x="857176" y="3518357"/>
            <a:ext cx="2073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 of employees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17C3C-2E63-FD4B-AD2F-A2CC3E72EFFD}"/>
              </a:ext>
            </a:extLst>
          </p:cNvPr>
          <p:cNvSpPr txBox="1"/>
          <p:nvPr/>
        </p:nvSpPr>
        <p:spPr>
          <a:xfrm>
            <a:off x="864388" y="4335847"/>
            <a:ext cx="19058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Previous price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081D8C-26BB-8345-941A-30FB044AAD95}"/>
              </a:ext>
            </a:extLst>
          </p:cNvPr>
          <p:cNvSpPr txBox="1"/>
          <p:nvPr/>
        </p:nvSpPr>
        <p:spPr>
          <a:xfrm>
            <a:off x="932191" y="5153337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경쟁사 가격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B446D4-9A3D-9840-AC6A-C4C3FDA0D0D8}"/>
                  </a:ext>
                </a:extLst>
              </p:cNvPr>
              <p:cNvSpPr txBox="1"/>
              <p:nvPr/>
            </p:nvSpPr>
            <p:spPr>
              <a:xfrm>
                <a:off x="3447976" y="2577757"/>
                <a:ext cx="636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B446D4-9A3D-9840-AC6A-C4C3FDA0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976" y="2577757"/>
                <a:ext cx="636585" cy="523220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FF6DE5-F06C-5F42-A4D1-506532B8565C}"/>
                  </a:ext>
                </a:extLst>
              </p:cNvPr>
              <p:cNvSpPr txBox="1"/>
              <p:nvPr/>
            </p:nvSpPr>
            <p:spPr>
              <a:xfrm>
                <a:off x="3447975" y="3410121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FF6DE5-F06C-5F42-A4D1-506532B8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975" y="3410121"/>
                <a:ext cx="644857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77D025-291A-884E-9B8A-64F28F4F0A7F}"/>
                  </a:ext>
                </a:extLst>
              </p:cNvPr>
              <p:cNvSpPr txBox="1"/>
              <p:nvPr/>
            </p:nvSpPr>
            <p:spPr>
              <a:xfrm>
                <a:off x="3447974" y="4242485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77D025-291A-884E-9B8A-64F28F4F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974" y="4242485"/>
                <a:ext cx="644857" cy="523220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4C470-E59A-0F44-803F-6F2F6565168E}"/>
                  </a:ext>
                </a:extLst>
              </p:cNvPr>
              <p:cNvSpPr txBox="1"/>
              <p:nvPr/>
            </p:nvSpPr>
            <p:spPr>
              <a:xfrm>
                <a:off x="3447974" y="5074849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4C470-E59A-0F44-803F-6F2F65651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974" y="5074849"/>
                <a:ext cx="644857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40BE-0C87-F844-A4CD-C3B379E6AA04}"/>
              </a:ext>
            </a:extLst>
          </p:cNvPr>
          <p:cNvCxnSpPr>
            <a:cxnSpLocks/>
            <a:stCxn id="13" idx="3"/>
            <a:endCxn id="21" idx="2"/>
          </p:cNvCxnSpPr>
          <p:nvPr/>
        </p:nvCxnSpPr>
        <p:spPr>
          <a:xfrm>
            <a:off x="4084561" y="2839367"/>
            <a:ext cx="1751015" cy="2920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18AD4C-D295-384B-A765-60A16051E745}"/>
              </a:ext>
            </a:extLst>
          </p:cNvPr>
          <p:cNvCxnSpPr>
            <a:cxnSpLocks/>
            <a:stCxn id="22" idx="3"/>
            <a:endCxn id="21" idx="2"/>
          </p:cNvCxnSpPr>
          <p:nvPr/>
        </p:nvCxnSpPr>
        <p:spPr>
          <a:xfrm flipV="1">
            <a:off x="4092832" y="3131394"/>
            <a:ext cx="1742744" cy="5403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6C21-BFCB-D44C-9438-D62F2B41C78A}"/>
              </a:ext>
            </a:extLst>
          </p:cNvPr>
          <p:cNvCxnSpPr>
            <a:cxnSpLocks/>
            <a:stCxn id="24" idx="3"/>
            <a:endCxn id="34" idx="2"/>
          </p:cNvCxnSpPr>
          <p:nvPr/>
        </p:nvCxnSpPr>
        <p:spPr>
          <a:xfrm flipV="1">
            <a:off x="4092831" y="4263944"/>
            <a:ext cx="1757497" cy="24015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08CCD6A-3B35-5D49-8B65-71C159F829B3}"/>
              </a:ext>
            </a:extLst>
          </p:cNvPr>
          <p:cNvSpPr/>
          <p:nvPr/>
        </p:nvSpPr>
        <p:spPr>
          <a:xfrm>
            <a:off x="5835576" y="2940566"/>
            <a:ext cx="381000" cy="3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CE76DC-1C10-CA4B-8C1D-5C19AE5D19D4}"/>
              </a:ext>
            </a:extLst>
          </p:cNvPr>
          <p:cNvSpPr/>
          <p:nvPr/>
        </p:nvSpPr>
        <p:spPr>
          <a:xfrm>
            <a:off x="5850328" y="4073116"/>
            <a:ext cx="381000" cy="3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6FD973-DC3D-A246-A3E6-169322401498}"/>
              </a:ext>
            </a:extLst>
          </p:cNvPr>
          <p:cNvSpPr/>
          <p:nvPr/>
        </p:nvSpPr>
        <p:spPr>
          <a:xfrm>
            <a:off x="5835576" y="4931063"/>
            <a:ext cx="381000" cy="3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AFAF23-1C4E-9943-BDE4-BD52D4FC624E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 flipV="1">
            <a:off x="4092831" y="5121891"/>
            <a:ext cx="1742745" cy="21456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AD3C14-404D-8F4A-88F5-42D1E7107DCD}"/>
              </a:ext>
            </a:extLst>
          </p:cNvPr>
          <p:cNvCxnSpPr>
            <a:cxnSpLocks/>
            <a:stCxn id="24" idx="3"/>
            <a:endCxn id="35" idx="2"/>
          </p:cNvCxnSpPr>
          <p:nvPr/>
        </p:nvCxnSpPr>
        <p:spPr>
          <a:xfrm>
            <a:off x="4092831" y="4504095"/>
            <a:ext cx="1742745" cy="61779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2384C7-499E-B24A-86C3-74B690AA60AA}"/>
              </a:ext>
            </a:extLst>
          </p:cNvPr>
          <p:cNvCxnSpPr>
            <a:cxnSpLocks/>
            <a:stCxn id="13" idx="3"/>
            <a:endCxn id="34" idx="2"/>
          </p:cNvCxnSpPr>
          <p:nvPr/>
        </p:nvCxnSpPr>
        <p:spPr>
          <a:xfrm>
            <a:off x="4084561" y="2839367"/>
            <a:ext cx="1765767" cy="142457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52DDA6-6F81-3B45-9026-E77121328385}"/>
              </a:ext>
            </a:extLst>
          </p:cNvPr>
          <p:cNvCxnSpPr>
            <a:cxnSpLocks/>
            <a:stCxn id="21" idx="6"/>
            <a:endCxn id="62" idx="1"/>
          </p:cNvCxnSpPr>
          <p:nvPr/>
        </p:nvCxnSpPr>
        <p:spPr>
          <a:xfrm>
            <a:off x="6216576" y="3131394"/>
            <a:ext cx="1836315" cy="93958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719A2CE-822D-B24C-B44A-B43D505F5023}"/>
              </a:ext>
            </a:extLst>
          </p:cNvPr>
          <p:cNvCxnSpPr>
            <a:cxnSpLocks/>
            <a:stCxn id="34" idx="6"/>
            <a:endCxn id="62" idx="2"/>
          </p:cNvCxnSpPr>
          <p:nvPr/>
        </p:nvCxnSpPr>
        <p:spPr>
          <a:xfrm flipV="1">
            <a:off x="6231328" y="4205915"/>
            <a:ext cx="1765767" cy="580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7311212-92BC-1141-A876-FD23274CF3F0}"/>
              </a:ext>
            </a:extLst>
          </p:cNvPr>
          <p:cNvCxnSpPr>
            <a:cxnSpLocks/>
            <a:stCxn id="35" idx="6"/>
            <a:endCxn id="62" idx="3"/>
          </p:cNvCxnSpPr>
          <p:nvPr/>
        </p:nvCxnSpPr>
        <p:spPr>
          <a:xfrm flipV="1">
            <a:off x="6216576" y="4340850"/>
            <a:ext cx="1836315" cy="78104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7D7D395-0D3D-D14F-9880-424DC64C289D}"/>
              </a:ext>
            </a:extLst>
          </p:cNvPr>
          <p:cNvSpPr/>
          <p:nvPr/>
        </p:nvSpPr>
        <p:spPr>
          <a:xfrm>
            <a:off x="7997095" y="4015087"/>
            <a:ext cx="381000" cy="3816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4A46DB-F41E-EB4D-AF8E-6C2731E78096}"/>
              </a:ext>
            </a:extLst>
          </p:cNvPr>
          <p:cNvCxnSpPr>
            <a:cxnSpLocks/>
            <a:stCxn id="62" idx="6"/>
          </p:cNvCxnSpPr>
          <p:nvPr/>
        </p:nvCxnSpPr>
        <p:spPr>
          <a:xfrm flipV="1">
            <a:off x="8378095" y="4205914"/>
            <a:ext cx="420814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3834EC6-B719-A945-8AFC-FDD769F7AA83}"/>
                  </a:ext>
                </a:extLst>
              </p:cNvPr>
              <p:cNvSpPr txBox="1"/>
              <p:nvPr/>
            </p:nvSpPr>
            <p:spPr>
              <a:xfrm>
                <a:off x="8798909" y="3873522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𝑦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3834EC6-B719-A945-8AFC-FDD769F7A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909" y="3873522"/>
                <a:ext cx="496995" cy="52322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A90DE53-A08D-7549-AF73-E508F5B1283B}"/>
              </a:ext>
            </a:extLst>
          </p:cNvPr>
          <p:cNvSpPr/>
          <p:nvPr/>
        </p:nvSpPr>
        <p:spPr>
          <a:xfrm>
            <a:off x="3401866" y="2549601"/>
            <a:ext cx="636587" cy="32258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87F69-92C3-B546-B6C3-F0CC7A3020A2}"/>
              </a:ext>
            </a:extLst>
          </p:cNvPr>
          <p:cNvSpPr/>
          <p:nvPr/>
        </p:nvSpPr>
        <p:spPr>
          <a:xfrm>
            <a:off x="4069809" y="2549770"/>
            <a:ext cx="5133458" cy="32258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D5D1B5-4B17-5A4B-80F1-7E7E0BB1FC59}"/>
              </a:ext>
            </a:extLst>
          </p:cNvPr>
          <p:cNvSpPr/>
          <p:nvPr/>
        </p:nvSpPr>
        <p:spPr>
          <a:xfrm>
            <a:off x="9295904" y="2558236"/>
            <a:ext cx="1687882" cy="3225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DC8C86-6ED5-8441-B770-CD72175EC2AE}"/>
                  </a:ext>
                </a:extLst>
              </p:cNvPr>
              <p:cNvSpPr txBox="1"/>
              <p:nvPr/>
            </p:nvSpPr>
            <p:spPr>
              <a:xfrm>
                <a:off x="9474194" y="4015087"/>
                <a:ext cx="1279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Loss(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DC8C86-6ED5-8441-B770-CD72175EC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194" y="4015087"/>
                <a:ext cx="1279709" cy="400110"/>
              </a:xfrm>
              <a:prstGeom prst="rect">
                <a:avLst/>
              </a:prstGeom>
              <a:blipFill>
                <a:blip r:embed="rId8"/>
                <a:stretch>
                  <a:fillRect l="-3922" t="-6061" r="-3922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57C204F-3335-824C-A389-B4749EDC30E4}"/>
              </a:ext>
            </a:extLst>
          </p:cNvPr>
          <p:cNvSpPr txBox="1"/>
          <p:nvPr/>
        </p:nvSpPr>
        <p:spPr>
          <a:xfrm>
            <a:off x="3325800" y="582239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0AC501-347E-6545-94C7-543598C8E59E}"/>
              </a:ext>
            </a:extLst>
          </p:cNvPr>
          <p:cNvSpPr txBox="1"/>
          <p:nvPr/>
        </p:nvSpPr>
        <p:spPr>
          <a:xfrm>
            <a:off x="5987963" y="582239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190A70-418D-AA45-8BA4-3D1D55AA4DF5}"/>
              </a:ext>
            </a:extLst>
          </p:cNvPr>
          <p:cNvSpPr txBox="1"/>
          <p:nvPr/>
        </p:nvSpPr>
        <p:spPr>
          <a:xfrm>
            <a:off x="9807061" y="582239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cxnSp>
        <p:nvCxnSpPr>
          <p:cNvPr id="40" name="Straight Arrow Connector 40">
            <a:extLst>
              <a:ext uri="{FF2B5EF4-FFF2-40B4-BE49-F238E27FC236}">
                <a16:creationId xmlns:a16="http://schemas.microsoft.com/office/drawing/2014/main" id="{D568750F-BD7B-E94B-A6E4-3A27BBD5F54D}"/>
              </a:ext>
            </a:extLst>
          </p:cNvPr>
          <p:cNvCxnSpPr>
            <a:cxnSpLocks/>
            <a:stCxn id="13" idx="3"/>
            <a:endCxn id="35" idx="2"/>
          </p:cNvCxnSpPr>
          <p:nvPr/>
        </p:nvCxnSpPr>
        <p:spPr>
          <a:xfrm>
            <a:off x="4084561" y="2839367"/>
            <a:ext cx="1751015" cy="22825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2">
            <a:extLst>
              <a:ext uri="{FF2B5EF4-FFF2-40B4-BE49-F238E27FC236}">
                <a16:creationId xmlns:a16="http://schemas.microsoft.com/office/drawing/2014/main" id="{54CF17D8-9447-124A-A7BD-20DBDE478ABE}"/>
              </a:ext>
            </a:extLst>
          </p:cNvPr>
          <p:cNvCxnSpPr>
            <a:cxnSpLocks/>
            <a:stCxn id="24" idx="3"/>
            <a:endCxn id="21" idx="2"/>
          </p:cNvCxnSpPr>
          <p:nvPr/>
        </p:nvCxnSpPr>
        <p:spPr>
          <a:xfrm flipV="1">
            <a:off x="4092831" y="3131394"/>
            <a:ext cx="1742745" cy="137270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5">
            <a:extLst>
              <a:ext uri="{FF2B5EF4-FFF2-40B4-BE49-F238E27FC236}">
                <a16:creationId xmlns:a16="http://schemas.microsoft.com/office/drawing/2014/main" id="{A0161ED0-8D75-A242-8CEE-2C4A1CE4580F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4038453" y="4263944"/>
            <a:ext cx="1811875" cy="107251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5">
            <a:extLst>
              <a:ext uri="{FF2B5EF4-FFF2-40B4-BE49-F238E27FC236}">
                <a16:creationId xmlns:a16="http://schemas.microsoft.com/office/drawing/2014/main" id="{488801DD-191A-8E47-85FA-1D06BB380C4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4038453" y="3131394"/>
            <a:ext cx="1797123" cy="220506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64885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7762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Line and Circle and Activation function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B446D4-9A3D-9840-AC6A-C4C3FDA0D0D8}"/>
                  </a:ext>
                </a:extLst>
              </p:cNvPr>
              <p:cNvSpPr txBox="1"/>
              <p:nvPr/>
            </p:nvSpPr>
            <p:spPr>
              <a:xfrm>
                <a:off x="2104206" y="1345304"/>
                <a:ext cx="636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B446D4-9A3D-9840-AC6A-C4C3FDA0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206" y="1345304"/>
                <a:ext cx="636585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FF6DE5-F06C-5F42-A4D1-506532B8565C}"/>
                  </a:ext>
                </a:extLst>
              </p:cNvPr>
              <p:cNvSpPr txBox="1"/>
              <p:nvPr/>
            </p:nvSpPr>
            <p:spPr>
              <a:xfrm>
                <a:off x="2104205" y="2177668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FF6DE5-F06C-5F42-A4D1-506532B8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205" y="2177668"/>
                <a:ext cx="644857" cy="523220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77D025-291A-884E-9B8A-64F28F4F0A7F}"/>
                  </a:ext>
                </a:extLst>
              </p:cNvPr>
              <p:cNvSpPr txBox="1"/>
              <p:nvPr/>
            </p:nvSpPr>
            <p:spPr>
              <a:xfrm>
                <a:off x="2104204" y="3010032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77D025-291A-884E-9B8A-64F28F4F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204" y="3010032"/>
                <a:ext cx="644857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4C470-E59A-0F44-803F-6F2F6565168E}"/>
                  </a:ext>
                </a:extLst>
              </p:cNvPr>
              <p:cNvSpPr txBox="1"/>
              <p:nvPr/>
            </p:nvSpPr>
            <p:spPr>
              <a:xfrm>
                <a:off x="2104204" y="3842396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4C470-E59A-0F44-803F-6F2F65651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204" y="3842396"/>
                <a:ext cx="644857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40BE-0C87-F844-A4CD-C3B379E6AA04}"/>
              </a:ext>
            </a:extLst>
          </p:cNvPr>
          <p:cNvCxnSpPr>
            <a:cxnSpLocks/>
            <a:stCxn id="13" idx="3"/>
            <a:endCxn id="21" idx="2"/>
          </p:cNvCxnSpPr>
          <p:nvPr/>
        </p:nvCxnSpPr>
        <p:spPr>
          <a:xfrm>
            <a:off x="2740791" y="1606914"/>
            <a:ext cx="1745272" cy="136654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18AD4C-D295-384B-A765-60A16051E745}"/>
              </a:ext>
            </a:extLst>
          </p:cNvPr>
          <p:cNvCxnSpPr>
            <a:cxnSpLocks/>
            <a:stCxn id="22" idx="3"/>
            <a:endCxn id="21" idx="2"/>
          </p:cNvCxnSpPr>
          <p:nvPr/>
        </p:nvCxnSpPr>
        <p:spPr>
          <a:xfrm>
            <a:off x="2749062" y="2439278"/>
            <a:ext cx="1737001" cy="53418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6C21-BFCB-D44C-9438-D62F2B41C78A}"/>
              </a:ext>
            </a:extLst>
          </p:cNvPr>
          <p:cNvCxnSpPr>
            <a:cxnSpLocks/>
            <a:stCxn id="24" idx="3"/>
            <a:endCxn id="21" idx="2"/>
          </p:cNvCxnSpPr>
          <p:nvPr/>
        </p:nvCxnSpPr>
        <p:spPr>
          <a:xfrm flipV="1">
            <a:off x="2749061" y="2973461"/>
            <a:ext cx="1737002" cy="2981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08CCD6A-3B35-5D49-8B65-71C159F829B3}"/>
              </a:ext>
            </a:extLst>
          </p:cNvPr>
          <p:cNvSpPr/>
          <p:nvPr/>
        </p:nvSpPr>
        <p:spPr>
          <a:xfrm>
            <a:off x="4486063" y="2073461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AFAF23-1C4E-9943-BDE4-BD52D4FC624E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 flipV="1">
            <a:off x="2749061" y="2973461"/>
            <a:ext cx="1737002" cy="113054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4A46DB-F41E-EB4D-AF8E-6C2731E78096}"/>
              </a:ext>
            </a:extLst>
          </p:cNvPr>
          <p:cNvCxnSpPr>
            <a:cxnSpLocks/>
          </p:cNvCxnSpPr>
          <p:nvPr/>
        </p:nvCxnSpPr>
        <p:spPr>
          <a:xfrm>
            <a:off x="6317419" y="2973461"/>
            <a:ext cx="1137720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3834EC6-B719-A945-8AFC-FDD769F7AA83}"/>
                  </a:ext>
                </a:extLst>
              </p:cNvPr>
              <p:cNvSpPr txBox="1"/>
              <p:nvPr/>
            </p:nvSpPr>
            <p:spPr>
              <a:xfrm>
                <a:off x="7455139" y="2641069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𝑦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3834EC6-B719-A945-8AFC-FDD769F7A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139" y="2641069"/>
                <a:ext cx="496995" cy="52322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CA90DE53-A08D-7549-AF73-E508F5B1283B}"/>
              </a:ext>
            </a:extLst>
          </p:cNvPr>
          <p:cNvSpPr/>
          <p:nvPr/>
        </p:nvSpPr>
        <p:spPr>
          <a:xfrm>
            <a:off x="2058096" y="1317148"/>
            <a:ext cx="636587" cy="32258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887F69-92C3-B546-B6C3-F0CC7A3020A2}"/>
              </a:ext>
            </a:extLst>
          </p:cNvPr>
          <p:cNvSpPr/>
          <p:nvPr/>
        </p:nvSpPr>
        <p:spPr>
          <a:xfrm>
            <a:off x="2726039" y="1317317"/>
            <a:ext cx="5133458" cy="32258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0D5D1B5-4B17-5A4B-80F1-7E7E0BB1FC59}"/>
              </a:ext>
            </a:extLst>
          </p:cNvPr>
          <p:cNvSpPr/>
          <p:nvPr/>
        </p:nvSpPr>
        <p:spPr>
          <a:xfrm>
            <a:off x="7952134" y="1325783"/>
            <a:ext cx="1687882" cy="3225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DC8C86-6ED5-8441-B770-CD72175EC2AE}"/>
                  </a:ext>
                </a:extLst>
              </p:cNvPr>
              <p:cNvSpPr txBox="1"/>
              <p:nvPr/>
            </p:nvSpPr>
            <p:spPr>
              <a:xfrm>
                <a:off x="8130424" y="2782634"/>
                <a:ext cx="1279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Loss(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DC8C86-6ED5-8441-B770-CD72175EC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0424" y="2782634"/>
                <a:ext cx="1279709" cy="400110"/>
              </a:xfrm>
              <a:prstGeom prst="rect">
                <a:avLst/>
              </a:prstGeom>
              <a:blipFill>
                <a:blip r:embed="rId8"/>
                <a:stretch>
                  <a:fillRect l="-3922" t="-6061" r="-2941" b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57C204F-3335-824C-A389-B4749EDC30E4}"/>
              </a:ext>
            </a:extLst>
          </p:cNvPr>
          <p:cNvSpPr txBox="1"/>
          <p:nvPr/>
        </p:nvSpPr>
        <p:spPr>
          <a:xfrm>
            <a:off x="1982030" y="458993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0AC501-347E-6545-94C7-543598C8E59E}"/>
              </a:ext>
            </a:extLst>
          </p:cNvPr>
          <p:cNvSpPr txBox="1"/>
          <p:nvPr/>
        </p:nvSpPr>
        <p:spPr>
          <a:xfrm>
            <a:off x="4644193" y="458993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190A70-418D-AA45-8BA4-3D1D55AA4DF5}"/>
              </a:ext>
            </a:extLst>
          </p:cNvPr>
          <p:cNvSpPr txBox="1"/>
          <p:nvPr/>
        </p:nvSpPr>
        <p:spPr>
          <a:xfrm>
            <a:off x="8463291" y="458993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AB8A59B-D7AE-B14D-9C5B-A535BF801EEE}"/>
              </a:ext>
            </a:extLst>
          </p:cNvPr>
          <p:cNvCxnSpPr>
            <a:cxnSpLocks/>
          </p:cNvCxnSpPr>
          <p:nvPr/>
        </p:nvCxnSpPr>
        <p:spPr>
          <a:xfrm>
            <a:off x="5767257" y="2169430"/>
            <a:ext cx="0" cy="1598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A8130B-010B-0D40-8424-1EB6D75F5B07}"/>
                  </a:ext>
                </a:extLst>
              </p:cNvPr>
              <p:cNvSpPr txBox="1"/>
              <p:nvPr/>
            </p:nvSpPr>
            <p:spPr>
              <a:xfrm>
                <a:off x="3315613" y="1678926"/>
                <a:ext cx="7019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A8130B-010B-0D40-8424-1EB6D75F5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13" y="1678926"/>
                <a:ext cx="701922" cy="523220"/>
              </a:xfrm>
              <a:prstGeom prst="rect">
                <a:avLst/>
              </a:prstGeom>
              <a:blipFill>
                <a:blip r:embed="rId9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12FC7E-00D3-B040-A544-9221D6135A5B}"/>
                  </a:ext>
                </a:extLst>
              </p:cNvPr>
              <p:cNvSpPr txBox="1"/>
              <p:nvPr/>
            </p:nvSpPr>
            <p:spPr>
              <a:xfrm>
                <a:off x="3038698" y="2271356"/>
                <a:ext cx="7101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5B12FC7E-00D3-B040-A544-9221D6135A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698" y="2271356"/>
                <a:ext cx="710194" cy="523220"/>
              </a:xfrm>
              <a:prstGeom prst="rect">
                <a:avLst/>
              </a:prstGeom>
              <a:blipFill>
                <a:blip r:embed="rId10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F5EC02E-B78E-9942-8BF5-708A4370995E}"/>
                  </a:ext>
                </a:extLst>
              </p:cNvPr>
              <p:cNvSpPr txBox="1"/>
              <p:nvPr/>
            </p:nvSpPr>
            <p:spPr>
              <a:xfrm>
                <a:off x="3080893" y="2842656"/>
                <a:ext cx="7101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F5EC02E-B78E-9942-8BF5-708A43709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893" y="2842656"/>
                <a:ext cx="710194" cy="523220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81628F-C47C-E445-A2B2-718BF36B46D6}"/>
                  </a:ext>
                </a:extLst>
              </p:cNvPr>
              <p:cNvSpPr txBox="1"/>
              <p:nvPr/>
            </p:nvSpPr>
            <p:spPr>
              <a:xfrm>
                <a:off x="3243722" y="3376839"/>
                <a:ext cx="6993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381628F-C47C-E445-A2B2-718BF36B4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722" y="3376839"/>
                <a:ext cx="699358" cy="523220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1F1C84-1BFB-6E41-BB16-541F2B3379AA}"/>
                  </a:ext>
                </a:extLst>
              </p:cNvPr>
              <p:cNvSpPr txBox="1"/>
              <p:nvPr/>
            </p:nvSpPr>
            <p:spPr>
              <a:xfrm>
                <a:off x="4886612" y="2677073"/>
                <a:ext cx="469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𝑧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91F1C84-1BFB-6E41-BB16-541F2B337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612" y="2677073"/>
                <a:ext cx="4697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9EC9AB-BFFF-374E-ADB8-3012B2664F35}"/>
                  </a:ext>
                </a:extLst>
              </p:cNvPr>
              <p:cNvSpPr txBox="1"/>
              <p:nvPr/>
            </p:nvSpPr>
            <p:spPr>
              <a:xfrm>
                <a:off x="5655139" y="2738628"/>
                <a:ext cx="756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𝜎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(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𝑧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)</m:t>
                      </m:r>
                    </m:oMath>
                  </m:oMathPara>
                </a14:m>
                <a:endParaRPr lang="en-US" altLang="ko-KR" sz="20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79EC9AB-BFFF-374E-ADB8-3012B2664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139" y="2738628"/>
                <a:ext cx="756361" cy="400110"/>
              </a:xfrm>
              <a:prstGeom prst="rect">
                <a:avLst/>
              </a:prstGeom>
              <a:blipFill>
                <a:blip r:embed="rId1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0DB102-5F69-AA4D-9D35-CA6066BDBACB}"/>
                  </a:ext>
                </a:extLst>
              </p:cNvPr>
              <p:cNvSpPr txBox="1"/>
              <p:nvPr/>
            </p:nvSpPr>
            <p:spPr>
              <a:xfrm>
                <a:off x="286247" y="5224007"/>
                <a:ext cx="6335389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Line: edge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(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선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  <a:r>
                  <a:rPr 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, arrow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(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화살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  <a:endParaRPr lang="en-US" sz="1600" dirty="0">
                  <a:solidFill>
                    <a:srgbClr val="C00000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각 선은 </a:t>
                </a:r>
                <a:r>
                  <a:rPr lang="ko-KR" altLang="en-US" sz="1400" dirty="0" err="1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파라미터를</a:t>
                </a:r>
                <a:r>
                  <a:rPr lang="ko-KR" altLang="en-US" sz="1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가지고 다음 노드로 </a:t>
                </a:r>
                <a:r>
                  <a:rPr lang="ko-KR" altLang="en-US" sz="1400" dirty="0" err="1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파라미터</a:t>
                </a:r>
                <a:r>
                  <a:rPr lang="ko-KR" altLang="en-US" sz="1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값을 곱해주어 전달한다</a:t>
                </a:r>
                <a:r>
                  <a:rPr lang="en-US" altLang="ko-KR" sz="1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.</a:t>
                </a:r>
                <a:endParaRPr lang="en-US" sz="1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r>
                  <a:rPr lang="en-US" altLang="ko-KR" sz="11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(</a:t>
                </a:r>
                <a:r>
                  <a:rPr lang="en-US" sz="11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Each line has a parameter and multiplies incoming value and the parameter value</a:t>
                </a:r>
                <a:r>
                  <a:rPr lang="en-US" altLang="ko-KR" sz="11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  <a:endParaRPr lang="en-US" sz="11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𝑧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+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4</m:t>
                        </m:r>
                      </m:sub>
                    </m:sSub>
                  </m:oMath>
                </a14:m>
                <a:endParaRPr lang="en-US" sz="16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r>
                  <a:rPr 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Circle: neuron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(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뉴런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  <a:r>
                  <a:rPr 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, node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(</a:t>
                </a:r>
                <a:r>
                  <a:rPr lang="ko-KR" altLang="en-US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노드</a:t>
                </a:r>
                <a:r>
                  <a:rPr lang="en-US" altLang="ko-KR" sz="1600" dirty="0">
                    <a:solidFill>
                      <a:srgbClr val="C00000"/>
                    </a:solidFill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  <a:endParaRPr lang="en-US" sz="1600" dirty="0">
                  <a:solidFill>
                    <a:srgbClr val="C00000"/>
                  </a:solidFill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들어오는 값들을 모두 더하고</a:t>
                </a:r>
                <a:r>
                  <a:rPr lang="en-US" altLang="ko-KR" sz="1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,</a:t>
                </a:r>
                <a:r>
                  <a:rPr lang="ko-KR" altLang="en-US" sz="1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 비선형 활성화 함수를 통과시킨다</a:t>
                </a:r>
                <a:r>
                  <a:rPr lang="en-US" altLang="ko-KR" sz="1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.</a:t>
                </a:r>
                <a:endParaRPr lang="en-US" sz="1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r>
                  <a:rPr lang="en-US" altLang="ko-KR" sz="11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(</a:t>
                </a:r>
                <a:r>
                  <a:rPr lang="en-US" sz="11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Add all incoming values and pass through a non-linear activation function</a:t>
                </a:r>
                <a:r>
                  <a:rPr lang="en-US" altLang="ko-KR" sz="11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  <a:endParaRPr lang="en-US" sz="11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B0DB102-5F69-AA4D-9D35-CA6066BD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47" y="5224007"/>
                <a:ext cx="6335389" cy="1600438"/>
              </a:xfrm>
              <a:prstGeom prst="rect">
                <a:avLst/>
              </a:prstGeom>
              <a:blipFill>
                <a:blip r:embed="rId15"/>
                <a:stretch>
                  <a:fillRect l="-401" t="-1575" b="-1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024AC-88FB-0D4D-9189-68BE8C8934DE}"/>
                  </a:ext>
                </a:extLst>
              </p:cNvPr>
              <p:cNvSpPr txBox="1"/>
              <p:nvPr/>
            </p:nvSpPr>
            <p:spPr>
              <a:xfrm>
                <a:off x="9997018" y="2422216"/>
                <a:ext cx="16719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𝑤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weight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𝑏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bias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𝜎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activation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7024AC-88FB-0D4D-9189-68BE8C893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7018" y="2422216"/>
                <a:ext cx="1671933" cy="1015663"/>
              </a:xfrm>
              <a:prstGeom prst="rect">
                <a:avLst/>
              </a:prstGeom>
              <a:blipFill>
                <a:blip r:embed="rId16"/>
                <a:stretch>
                  <a:fillRect t="-2469" r="-2256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19B233-BEBA-6A46-8D12-489D68324323}"/>
              </a:ext>
            </a:extLst>
          </p:cNvPr>
          <p:cNvCxnSpPr>
            <a:cxnSpLocks/>
          </p:cNvCxnSpPr>
          <p:nvPr/>
        </p:nvCxnSpPr>
        <p:spPr>
          <a:xfrm flipH="1">
            <a:off x="4941994" y="1743715"/>
            <a:ext cx="9823" cy="4496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4901BE-2DEB-BD47-A844-6D373C7CF308}"/>
                  </a:ext>
                </a:extLst>
              </p:cNvPr>
              <p:cNvSpPr txBox="1"/>
              <p:nvPr/>
            </p:nvSpPr>
            <p:spPr>
              <a:xfrm>
                <a:off x="4705660" y="1240245"/>
                <a:ext cx="4923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𝑏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C4901BE-2DEB-BD47-A844-6D373C7CF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660" y="1240245"/>
                <a:ext cx="49231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10915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778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Practice : 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의료 데이터</a:t>
            </a: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(Regression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FB435A-532A-0A4E-8615-92769232CF72}"/>
              </a:ext>
            </a:extLst>
          </p:cNvPr>
          <p:cNvSpPr txBox="1"/>
          <p:nvPr/>
        </p:nvSpPr>
        <p:spPr>
          <a:xfrm>
            <a:off x="318052" y="1232452"/>
            <a:ext cx="2951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모델 디자인 하기 </a:t>
            </a:r>
            <a:r>
              <a:rPr 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8E59A-6C63-DE4C-B902-181F5426D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2032666"/>
            <a:ext cx="8833899" cy="15890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EE551C-435C-E843-A143-127C5B1A6E79}"/>
              </a:ext>
            </a:extLst>
          </p:cNvPr>
          <p:cNvSpPr txBox="1"/>
          <p:nvPr/>
        </p:nvSpPr>
        <p:spPr>
          <a:xfrm>
            <a:off x="318052" y="167872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1C687-5FDA-4943-AE4F-561A1CBCD25B}"/>
              </a:ext>
            </a:extLst>
          </p:cNvPr>
          <p:cNvSpPr txBox="1"/>
          <p:nvPr/>
        </p:nvSpPr>
        <p:spPr>
          <a:xfrm>
            <a:off x="9727108" y="1663334"/>
            <a:ext cx="12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Objective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CD14BE-9CA5-934F-849D-40FB5BAD7BC1}"/>
              </a:ext>
            </a:extLst>
          </p:cNvPr>
          <p:cNvSpPr txBox="1"/>
          <p:nvPr/>
        </p:nvSpPr>
        <p:spPr>
          <a:xfrm>
            <a:off x="9727108" y="2642507"/>
            <a:ext cx="221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COVID or Normal</a:t>
            </a:r>
          </a:p>
        </p:txBody>
      </p:sp>
    </p:spTree>
    <p:extLst>
      <p:ext uri="{BB962C8B-B14F-4D97-AF65-F5344CB8AC3E}">
        <p14:creationId xmlns:p14="http://schemas.microsoft.com/office/powerpoint/2010/main" val="33045823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>
            <a:extLst>
              <a:ext uri="{FF2B5EF4-FFF2-40B4-BE49-F238E27FC236}">
                <a16:creationId xmlns:a16="http://schemas.microsoft.com/office/drawing/2014/main" id="{ED0AF7D0-A955-8D48-9AE2-F4AFA333E183}"/>
              </a:ext>
            </a:extLst>
          </p:cNvPr>
          <p:cNvSpPr/>
          <p:nvPr/>
        </p:nvSpPr>
        <p:spPr>
          <a:xfrm>
            <a:off x="10289593" y="3276382"/>
            <a:ext cx="644857" cy="8579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8508793-680B-9E44-B50F-DD8B01E5C9E9}"/>
              </a:ext>
            </a:extLst>
          </p:cNvPr>
          <p:cNvSpPr/>
          <p:nvPr/>
        </p:nvSpPr>
        <p:spPr>
          <a:xfrm>
            <a:off x="9068205" y="1847667"/>
            <a:ext cx="644857" cy="35032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DE34A87-8DEA-D84A-9F7B-9AAB68804EE9}"/>
              </a:ext>
            </a:extLst>
          </p:cNvPr>
          <p:cNvSpPr/>
          <p:nvPr/>
        </p:nvSpPr>
        <p:spPr>
          <a:xfrm>
            <a:off x="7846817" y="2216562"/>
            <a:ext cx="644857" cy="29835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D06BA06-4E2F-6B43-A651-422ED3961E23}"/>
              </a:ext>
            </a:extLst>
          </p:cNvPr>
          <p:cNvSpPr/>
          <p:nvPr/>
        </p:nvSpPr>
        <p:spPr>
          <a:xfrm>
            <a:off x="6454637" y="2099673"/>
            <a:ext cx="644857" cy="3291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D5EF3F2-4765-2840-90BF-C15EC019CB89}"/>
              </a:ext>
            </a:extLst>
          </p:cNvPr>
          <p:cNvSpPr/>
          <p:nvPr/>
        </p:nvSpPr>
        <p:spPr>
          <a:xfrm>
            <a:off x="4781574" y="3372806"/>
            <a:ext cx="644857" cy="8579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C55C5FA-8CD6-774D-825A-5E0A37BBDFA7}"/>
              </a:ext>
            </a:extLst>
          </p:cNvPr>
          <p:cNvSpPr/>
          <p:nvPr/>
        </p:nvSpPr>
        <p:spPr>
          <a:xfrm>
            <a:off x="2629066" y="2253463"/>
            <a:ext cx="644857" cy="29835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1B9755E-6B2D-3446-A3E6-9A9D4221CF76}"/>
              </a:ext>
            </a:extLst>
          </p:cNvPr>
          <p:cNvSpPr/>
          <p:nvPr/>
        </p:nvSpPr>
        <p:spPr>
          <a:xfrm>
            <a:off x="374574" y="2059779"/>
            <a:ext cx="644857" cy="3291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8274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Neural Networks – Fully Connected Layer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92F63-FC69-F34B-8AC9-53FE9CE0B3AF}"/>
              </a:ext>
            </a:extLst>
          </p:cNvPr>
          <p:cNvSpPr txBox="1"/>
          <p:nvPr/>
        </p:nvSpPr>
        <p:spPr>
          <a:xfrm>
            <a:off x="270933" y="1151467"/>
            <a:ext cx="93641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Q) Neural Network</a:t>
            </a:r>
            <a:r>
              <a:rPr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가 </a:t>
            </a:r>
            <a:r>
              <a:rPr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deep</a:t>
            </a:r>
            <a:r>
              <a:rPr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해지면 이점이 무엇일까</a:t>
            </a:r>
            <a:r>
              <a:rPr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B446D4-9A3D-9840-AC6A-C4C3FDA0D0D8}"/>
                  </a:ext>
                </a:extLst>
              </p:cNvPr>
              <p:cNvSpPr txBox="1"/>
              <p:nvPr/>
            </p:nvSpPr>
            <p:spPr>
              <a:xfrm>
                <a:off x="374576" y="2179824"/>
                <a:ext cx="636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B446D4-9A3D-9840-AC6A-C4C3FDA0D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6" y="2179824"/>
                <a:ext cx="636585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FF6DE5-F06C-5F42-A4D1-506532B8565C}"/>
                  </a:ext>
                </a:extLst>
              </p:cNvPr>
              <p:cNvSpPr txBox="1"/>
              <p:nvPr/>
            </p:nvSpPr>
            <p:spPr>
              <a:xfrm>
                <a:off x="374575" y="3012188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1FF6DE5-F06C-5F42-A4D1-506532B85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5" y="3012188"/>
                <a:ext cx="644857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77D025-291A-884E-9B8A-64F28F4F0A7F}"/>
                  </a:ext>
                </a:extLst>
              </p:cNvPr>
              <p:cNvSpPr txBox="1"/>
              <p:nvPr/>
            </p:nvSpPr>
            <p:spPr>
              <a:xfrm>
                <a:off x="374574" y="3844552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377D025-291A-884E-9B8A-64F28F4F0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4" y="3844552"/>
                <a:ext cx="644857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4C470-E59A-0F44-803F-6F2F6565168E}"/>
                  </a:ext>
                </a:extLst>
              </p:cNvPr>
              <p:cNvSpPr txBox="1"/>
              <p:nvPr/>
            </p:nvSpPr>
            <p:spPr>
              <a:xfrm>
                <a:off x="374574" y="4676916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D4C470-E59A-0F44-803F-6F2F65651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4" y="4676916"/>
                <a:ext cx="644857" cy="523220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EA40BE-0C87-F844-A4CD-C3B379E6AA04}"/>
              </a:ext>
            </a:extLst>
          </p:cNvPr>
          <p:cNvCxnSpPr>
            <a:cxnSpLocks/>
            <a:stCxn id="13" idx="3"/>
            <a:endCxn id="21" idx="2"/>
          </p:cNvCxnSpPr>
          <p:nvPr/>
        </p:nvCxnSpPr>
        <p:spPr>
          <a:xfrm>
            <a:off x="1011161" y="2441434"/>
            <a:ext cx="1751015" cy="29202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18AD4C-D295-384B-A765-60A16051E745}"/>
              </a:ext>
            </a:extLst>
          </p:cNvPr>
          <p:cNvCxnSpPr>
            <a:cxnSpLocks/>
            <a:stCxn id="22" idx="3"/>
            <a:endCxn id="21" idx="2"/>
          </p:cNvCxnSpPr>
          <p:nvPr/>
        </p:nvCxnSpPr>
        <p:spPr>
          <a:xfrm flipV="1">
            <a:off x="1019432" y="2733461"/>
            <a:ext cx="1742744" cy="5403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5FF6C21-BFCB-D44C-9438-D62F2B41C78A}"/>
              </a:ext>
            </a:extLst>
          </p:cNvPr>
          <p:cNvCxnSpPr>
            <a:cxnSpLocks/>
            <a:stCxn id="24" idx="3"/>
            <a:endCxn id="34" idx="2"/>
          </p:cNvCxnSpPr>
          <p:nvPr/>
        </p:nvCxnSpPr>
        <p:spPr>
          <a:xfrm flipV="1">
            <a:off x="1019431" y="3866011"/>
            <a:ext cx="1757497" cy="24015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908CCD6A-3B35-5D49-8B65-71C159F829B3}"/>
              </a:ext>
            </a:extLst>
          </p:cNvPr>
          <p:cNvSpPr/>
          <p:nvPr/>
        </p:nvSpPr>
        <p:spPr>
          <a:xfrm>
            <a:off x="2762176" y="2542633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CE76DC-1C10-CA4B-8C1D-5C19AE5D19D4}"/>
              </a:ext>
            </a:extLst>
          </p:cNvPr>
          <p:cNvSpPr/>
          <p:nvPr/>
        </p:nvSpPr>
        <p:spPr>
          <a:xfrm>
            <a:off x="2776928" y="3675183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76FD973-DC3D-A246-A3E6-169322401498}"/>
              </a:ext>
            </a:extLst>
          </p:cNvPr>
          <p:cNvSpPr/>
          <p:nvPr/>
        </p:nvSpPr>
        <p:spPr>
          <a:xfrm>
            <a:off x="2762176" y="4533130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AFAF23-1C4E-9943-BDE4-BD52D4FC624E}"/>
              </a:ext>
            </a:extLst>
          </p:cNvPr>
          <p:cNvCxnSpPr>
            <a:cxnSpLocks/>
            <a:stCxn id="25" idx="3"/>
            <a:endCxn id="35" idx="2"/>
          </p:cNvCxnSpPr>
          <p:nvPr/>
        </p:nvCxnSpPr>
        <p:spPr>
          <a:xfrm flipV="1">
            <a:off x="1019431" y="4723958"/>
            <a:ext cx="1742745" cy="21456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AD3C14-404D-8F4A-88F5-42D1E7107DCD}"/>
              </a:ext>
            </a:extLst>
          </p:cNvPr>
          <p:cNvCxnSpPr>
            <a:cxnSpLocks/>
            <a:stCxn id="24" idx="3"/>
            <a:endCxn id="35" idx="2"/>
          </p:cNvCxnSpPr>
          <p:nvPr/>
        </p:nvCxnSpPr>
        <p:spPr>
          <a:xfrm>
            <a:off x="1019431" y="4106162"/>
            <a:ext cx="1742745" cy="61779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A2384C7-499E-B24A-86C3-74B690AA60AA}"/>
              </a:ext>
            </a:extLst>
          </p:cNvPr>
          <p:cNvCxnSpPr>
            <a:cxnSpLocks/>
            <a:stCxn id="13" idx="3"/>
            <a:endCxn id="34" idx="2"/>
          </p:cNvCxnSpPr>
          <p:nvPr/>
        </p:nvCxnSpPr>
        <p:spPr>
          <a:xfrm>
            <a:off x="1011161" y="2441434"/>
            <a:ext cx="1765767" cy="142457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952DDA6-6F81-3B45-9026-E77121328385}"/>
              </a:ext>
            </a:extLst>
          </p:cNvPr>
          <p:cNvCxnSpPr>
            <a:cxnSpLocks/>
            <a:stCxn id="21" idx="6"/>
            <a:endCxn id="62" idx="1"/>
          </p:cNvCxnSpPr>
          <p:nvPr/>
        </p:nvCxnSpPr>
        <p:spPr>
          <a:xfrm>
            <a:off x="3143176" y="2733461"/>
            <a:ext cx="1836315" cy="93958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719A2CE-822D-B24C-B44A-B43D505F5023}"/>
              </a:ext>
            </a:extLst>
          </p:cNvPr>
          <p:cNvCxnSpPr>
            <a:cxnSpLocks/>
            <a:stCxn id="34" idx="6"/>
            <a:endCxn id="62" idx="2"/>
          </p:cNvCxnSpPr>
          <p:nvPr/>
        </p:nvCxnSpPr>
        <p:spPr>
          <a:xfrm flipV="1">
            <a:off x="3157928" y="3807982"/>
            <a:ext cx="1765767" cy="5802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7311212-92BC-1141-A876-FD23274CF3F0}"/>
              </a:ext>
            </a:extLst>
          </p:cNvPr>
          <p:cNvCxnSpPr>
            <a:cxnSpLocks/>
            <a:stCxn id="35" idx="6"/>
            <a:endCxn id="62" idx="3"/>
          </p:cNvCxnSpPr>
          <p:nvPr/>
        </p:nvCxnSpPr>
        <p:spPr>
          <a:xfrm flipV="1">
            <a:off x="3143176" y="3942917"/>
            <a:ext cx="1836315" cy="78104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67D7D395-0D3D-D14F-9880-424DC64C289D}"/>
              </a:ext>
            </a:extLst>
          </p:cNvPr>
          <p:cNvSpPr/>
          <p:nvPr/>
        </p:nvSpPr>
        <p:spPr>
          <a:xfrm>
            <a:off x="4923695" y="3617154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04A46DB-F41E-EB4D-AF8E-6C2731E78096}"/>
              </a:ext>
            </a:extLst>
          </p:cNvPr>
          <p:cNvCxnSpPr>
            <a:cxnSpLocks/>
            <a:stCxn id="62" idx="6"/>
          </p:cNvCxnSpPr>
          <p:nvPr/>
        </p:nvCxnSpPr>
        <p:spPr>
          <a:xfrm flipV="1">
            <a:off x="5304695" y="3807981"/>
            <a:ext cx="420814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3834EC6-B719-A945-8AFC-FDD769F7AA83}"/>
                  </a:ext>
                </a:extLst>
              </p:cNvPr>
              <p:cNvSpPr txBox="1"/>
              <p:nvPr/>
            </p:nvSpPr>
            <p:spPr>
              <a:xfrm>
                <a:off x="5725509" y="3475589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𝑦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3834EC6-B719-A945-8AFC-FDD769F7A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5509" y="3475589"/>
                <a:ext cx="496995" cy="52322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FC78AA-666E-714F-BE8E-A15C4025C8CA}"/>
              </a:ext>
            </a:extLst>
          </p:cNvPr>
          <p:cNvCxnSpPr/>
          <p:nvPr/>
        </p:nvCxnSpPr>
        <p:spPr>
          <a:xfrm>
            <a:off x="6222504" y="1837267"/>
            <a:ext cx="0" cy="38777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DBF69F5-AA4A-5F49-921A-F6F5F81D51DF}"/>
                  </a:ext>
                </a:extLst>
              </p:cNvPr>
              <p:cNvSpPr txBox="1"/>
              <p:nvPr/>
            </p:nvSpPr>
            <p:spPr>
              <a:xfrm>
                <a:off x="6489673" y="2179824"/>
                <a:ext cx="636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DBF69F5-AA4A-5F49-921A-F6F5F81D5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73" y="2179824"/>
                <a:ext cx="636585" cy="523220"/>
              </a:xfrm>
              <a:prstGeom prst="rect">
                <a:avLst/>
              </a:prstGeom>
              <a:blipFill>
                <a:blip r:embed="rId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E79A57-B2E1-CA41-AE15-3793997EB483}"/>
                  </a:ext>
                </a:extLst>
              </p:cNvPr>
              <p:cNvSpPr txBox="1"/>
              <p:nvPr/>
            </p:nvSpPr>
            <p:spPr>
              <a:xfrm>
                <a:off x="6489672" y="3012188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E79A57-B2E1-CA41-AE15-3793997EB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72" y="3012188"/>
                <a:ext cx="644857" cy="523220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D76FB97-080B-9A4B-BC55-593125AE2CED}"/>
                  </a:ext>
                </a:extLst>
              </p:cNvPr>
              <p:cNvSpPr txBox="1"/>
              <p:nvPr/>
            </p:nvSpPr>
            <p:spPr>
              <a:xfrm>
                <a:off x="6489671" y="3844552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D76FB97-080B-9A4B-BC55-593125AE2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71" y="3844552"/>
                <a:ext cx="644857" cy="523220"/>
              </a:xfrm>
              <a:prstGeom prst="rect">
                <a:avLst/>
              </a:prstGeom>
              <a:blipFill>
                <a:blip r:embed="rId10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467944-5538-3146-9E7C-DE075C100EDA}"/>
                  </a:ext>
                </a:extLst>
              </p:cNvPr>
              <p:cNvSpPr txBox="1"/>
              <p:nvPr/>
            </p:nvSpPr>
            <p:spPr>
              <a:xfrm>
                <a:off x="6489671" y="4676916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F467944-5538-3146-9E7C-DE075C100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71" y="4676916"/>
                <a:ext cx="644857" cy="523220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2D102E5-26CB-0B4E-878B-778E5789D31C}"/>
              </a:ext>
            </a:extLst>
          </p:cNvPr>
          <p:cNvCxnSpPr>
            <a:cxnSpLocks/>
            <a:stCxn id="70" idx="3"/>
            <a:endCxn id="77" idx="2"/>
          </p:cNvCxnSpPr>
          <p:nvPr/>
        </p:nvCxnSpPr>
        <p:spPr>
          <a:xfrm>
            <a:off x="7126258" y="2441434"/>
            <a:ext cx="838991" cy="26161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EFABAB2E-0B58-4546-B2D7-C9E7F36823D3}"/>
              </a:ext>
            </a:extLst>
          </p:cNvPr>
          <p:cNvCxnSpPr>
            <a:cxnSpLocks/>
            <a:stCxn id="71" idx="3"/>
            <a:endCxn id="77" idx="2"/>
          </p:cNvCxnSpPr>
          <p:nvPr/>
        </p:nvCxnSpPr>
        <p:spPr>
          <a:xfrm flipV="1">
            <a:off x="7134529" y="2703044"/>
            <a:ext cx="830720" cy="57075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75EC5F7-BCE8-014A-9827-D541A7443006}"/>
              </a:ext>
            </a:extLst>
          </p:cNvPr>
          <p:cNvCxnSpPr>
            <a:cxnSpLocks/>
            <a:stCxn id="72" idx="3"/>
            <a:endCxn id="78" idx="2"/>
          </p:cNvCxnSpPr>
          <p:nvPr/>
        </p:nvCxnSpPr>
        <p:spPr>
          <a:xfrm flipV="1">
            <a:off x="7134528" y="3835594"/>
            <a:ext cx="845473" cy="27056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F6277D57-ABFA-AA42-95C7-87F14A5A4566}"/>
              </a:ext>
            </a:extLst>
          </p:cNvPr>
          <p:cNvSpPr/>
          <p:nvPr/>
        </p:nvSpPr>
        <p:spPr>
          <a:xfrm>
            <a:off x="7965249" y="2512216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075243B-CE60-3346-8A6B-B45D3CA54D5B}"/>
              </a:ext>
            </a:extLst>
          </p:cNvPr>
          <p:cNvSpPr/>
          <p:nvPr/>
        </p:nvSpPr>
        <p:spPr>
          <a:xfrm>
            <a:off x="7980001" y="3644766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24F2508A-B251-4C46-AAF5-9CE507564FBF}"/>
              </a:ext>
            </a:extLst>
          </p:cNvPr>
          <p:cNvSpPr/>
          <p:nvPr/>
        </p:nvSpPr>
        <p:spPr>
          <a:xfrm>
            <a:off x="7965249" y="4502713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9D39037-F9A4-2646-8A0D-4578F9367989}"/>
              </a:ext>
            </a:extLst>
          </p:cNvPr>
          <p:cNvCxnSpPr>
            <a:cxnSpLocks/>
            <a:stCxn id="73" idx="3"/>
            <a:endCxn id="79" idx="2"/>
          </p:cNvCxnSpPr>
          <p:nvPr/>
        </p:nvCxnSpPr>
        <p:spPr>
          <a:xfrm flipV="1">
            <a:off x="7134528" y="4693541"/>
            <a:ext cx="830721" cy="24498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67D90D4-59A2-7E49-88F8-9134DF7FAE46}"/>
              </a:ext>
            </a:extLst>
          </p:cNvPr>
          <p:cNvCxnSpPr>
            <a:cxnSpLocks/>
            <a:stCxn id="72" idx="3"/>
            <a:endCxn id="79" idx="2"/>
          </p:cNvCxnSpPr>
          <p:nvPr/>
        </p:nvCxnSpPr>
        <p:spPr>
          <a:xfrm>
            <a:off x="7134528" y="4106162"/>
            <a:ext cx="830721" cy="587379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A4F6D1-F860-F549-81CC-E9905C10251C}"/>
              </a:ext>
            </a:extLst>
          </p:cNvPr>
          <p:cNvCxnSpPr>
            <a:cxnSpLocks/>
            <a:stCxn id="70" idx="3"/>
            <a:endCxn id="78" idx="2"/>
          </p:cNvCxnSpPr>
          <p:nvPr/>
        </p:nvCxnSpPr>
        <p:spPr>
          <a:xfrm>
            <a:off x="7126258" y="2441434"/>
            <a:ext cx="853743" cy="13941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D750E828-6238-9E45-BC9E-5922BD21DE83}"/>
              </a:ext>
            </a:extLst>
          </p:cNvPr>
          <p:cNvSpPr/>
          <p:nvPr/>
        </p:nvSpPr>
        <p:spPr>
          <a:xfrm>
            <a:off x="9209192" y="2059779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09EF90B6-6A5E-8E4D-9C22-71281760F806}"/>
              </a:ext>
            </a:extLst>
          </p:cNvPr>
          <p:cNvSpPr/>
          <p:nvPr/>
        </p:nvSpPr>
        <p:spPr>
          <a:xfrm>
            <a:off x="9223944" y="3192329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24B6499-B416-6F43-9931-C5E551B85ABA}"/>
              </a:ext>
            </a:extLst>
          </p:cNvPr>
          <p:cNvSpPr/>
          <p:nvPr/>
        </p:nvSpPr>
        <p:spPr>
          <a:xfrm>
            <a:off x="9209192" y="4050276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55FEB75-A6AC-A44F-8188-BFCEC562B07B}"/>
              </a:ext>
            </a:extLst>
          </p:cNvPr>
          <p:cNvSpPr/>
          <p:nvPr/>
        </p:nvSpPr>
        <p:spPr>
          <a:xfrm>
            <a:off x="9209192" y="4884368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B65F6A6-0A66-1C49-A158-BBFDED2F912F}"/>
              </a:ext>
            </a:extLst>
          </p:cNvPr>
          <p:cNvCxnSpPr>
            <a:cxnSpLocks/>
            <a:stCxn id="77" idx="6"/>
            <a:endCxn id="83" idx="2"/>
          </p:cNvCxnSpPr>
          <p:nvPr/>
        </p:nvCxnSpPr>
        <p:spPr>
          <a:xfrm flipV="1">
            <a:off x="8346249" y="2250607"/>
            <a:ext cx="862943" cy="4524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B79F60-05B9-D64F-9E58-3AEA6073B007}"/>
              </a:ext>
            </a:extLst>
          </p:cNvPr>
          <p:cNvCxnSpPr>
            <a:cxnSpLocks/>
            <a:stCxn id="77" idx="6"/>
            <a:endCxn id="84" idx="2"/>
          </p:cNvCxnSpPr>
          <p:nvPr/>
        </p:nvCxnSpPr>
        <p:spPr>
          <a:xfrm>
            <a:off x="8346249" y="2703044"/>
            <a:ext cx="877695" cy="68011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65C46A9-B8D6-CC4C-98C7-1A8E7C57C561}"/>
              </a:ext>
            </a:extLst>
          </p:cNvPr>
          <p:cNvCxnSpPr>
            <a:cxnSpLocks/>
            <a:stCxn id="77" idx="6"/>
            <a:endCxn id="85" idx="2"/>
          </p:cNvCxnSpPr>
          <p:nvPr/>
        </p:nvCxnSpPr>
        <p:spPr>
          <a:xfrm>
            <a:off x="8346249" y="2703044"/>
            <a:ext cx="862943" cy="15380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529D1D4-8731-AC4A-A10C-EFB399AC2CFE}"/>
              </a:ext>
            </a:extLst>
          </p:cNvPr>
          <p:cNvCxnSpPr>
            <a:cxnSpLocks/>
            <a:stCxn id="78" idx="6"/>
            <a:endCxn id="84" idx="2"/>
          </p:cNvCxnSpPr>
          <p:nvPr/>
        </p:nvCxnSpPr>
        <p:spPr>
          <a:xfrm flipV="1">
            <a:off x="8361001" y="3383157"/>
            <a:ext cx="862943" cy="4524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666B463-B9B5-004B-AB07-512F3C61FC24}"/>
              </a:ext>
            </a:extLst>
          </p:cNvPr>
          <p:cNvCxnSpPr>
            <a:cxnSpLocks/>
            <a:stCxn id="77" idx="6"/>
            <a:endCxn id="86" idx="2"/>
          </p:cNvCxnSpPr>
          <p:nvPr/>
        </p:nvCxnSpPr>
        <p:spPr>
          <a:xfrm>
            <a:off x="8346249" y="2703044"/>
            <a:ext cx="862943" cy="237215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A71B150-7C31-7E49-AEC3-A8641C54948B}"/>
              </a:ext>
            </a:extLst>
          </p:cNvPr>
          <p:cNvCxnSpPr>
            <a:cxnSpLocks/>
            <a:stCxn id="13" idx="3"/>
            <a:endCxn id="35" idx="2"/>
          </p:cNvCxnSpPr>
          <p:nvPr/>
        </p:nvCxnSpPr>
        <p:spPr>
          <a:xfrm>
            <a:off x="1011161" y="2441434"/>
            <a:ext cx="1751015" cy="228252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EFC92F2-E601-674B-96C9-7C3B66AB668C}"/>
              </a:ext>
            </a:extLst>
          </p:cNvPr>
          <p:cNvCxnSpPr>
            <a:cxnSpLocks/>
            <a:stCxn id="22" idx="3"/>
            <a:endCxn id="34" idx="2"/>
          </p:cNvCxnSpPr>
          <p:nvPr/>
        </p:nvCxnSpPr>
        <p:spPr>
          <a:xfrm>
            <a:off x="1019432" y="3273798"/>
            <a:ext cx="1757496" cy="59221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F77021B-B18D-1D41-A781-612792A51221}"/>
              </a:ext>
            </a:extLst>
          </p:cNvPr>
          <p:cNvCxnSpPr>
            <a:cxnSpLocks/>
            <a:stCxn id="22" idx="3"/>
            <a:endCxn id="35" idx="2"/>
          </p:cNvCxnSpPr>
          <p:nvPr/>
        </p:nvCxnSpPr>
        <p:spPr>
          <a:xfrm>
            <a:off x="1019432" y="3273798"/>
            <a:ext cx="1742744" cy="145016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8A07D51-428A-E540-A987-247E6CE58756}"/>
              </a:ext>
            </a:extLst>
          </p:cNvPr>
          <p:cNvCxnSpPr>
            <a:cxnSpLocks/>
            <a:stCxn id="24" idx="3"/>
            <a:endCxn id="21" idx="2"/>
          </p:cNvCxnSpPr>
          <p:nvPr/>
        </p:nvCxnSpPr>
        <p:spPr>
          <a:xfrm flipV="1">
            <a:off x="1019431" y="2733461"/>
            <a:ext cx="1742745" cy="137270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1483002-3CE1-B742-BFAD-074E241FA811}"/>
              </a:ext>
            </a:extLst>
          </p:cNvPr>
          <p:cNvCxnSpPr>
            <a:cxnSpLocks/>
            <a:stCxn id="25" idx="3"/>
            <a:endCxn id="21" idx="2"/>
          </p:cNvCxnSpPr>
          <p:nvPr/>
        </p:nvCxnSpPr>
        <p:spPr>
          <a:xfrm flipV="1">
            <a:off x="1019431" y="2733461"/>
            <a:ext cx="1742745" cy="220506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2198313-1866-C44E-9CCC-CD74D9A959C2}"/>
              </a:ext>
            </a:extLst>
          </p:cNvPr>
          <p:cNvCxnSpPr>
            <a:cxnSpLocks/>
            <a:stCxn id="25" idx="3"/>
            <a:endCxn id="34" idx="2"/>
          </p:cNvCxnSpPr>
          <p:nvPr/>
        </p:nvCxnSpPr>
        <p:spPr>
          <a:xfrm flipV="1">
            <a:off x="1019431" y="3866011"/>
            <a:ext cx="1757497" cy="10725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6293172-C548-5A4E-B460-7EE048F115B3}"/>
              </a:ext>
            </a:extLst>
          </p:cNvPr>
          <p:cNvCxnSpPr>
            <a:cxnSpLocks/>
            <a:stCxn id="70" idx="3"/>
            <a:endCxn id="79" idx="2"/>
          </p:cNvCxnSpPr>
          <p:nvPr/>
        </p:nvCxnSpPr>
        <p:spPr>
          <a:xfrm>
            <a:off x="7126258" y="2441434"/>
            <a:ext cx="838991" cy="225210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A4932AA-56A1-2A4A-AF01-D19FC5831446}"/>
              </a:ext>
            </a:extLst>
          </p:cNvPr>
          <p:cNvCxnSpPr>
            <a:cxnSpLocks/>
            <a:stCxn id="71" idx="3"/>
            <a:endCxn id="78" idx="2"/>
          </p:cNvCxnSpPr>
          <p:nvPr/>
        </p:nvCxnSpPr>
        <p:spPr>
          <a:xfrm>
            <a:off x="7134529" y="3273798"/>
            <a:ext cx="845472" cy="56179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E63246E-BE33-3843-B179-18F96344506C}"/>
              </a:ext>
            </a:extLst>
          </p:cNvPr>
          <p:cNvCxnSpPr>
            <a:cxnSpLocks/>
            <a:stCxn id="71" idx="3"/>
            <a:endCxn id="79" idx="2"/>
          </p:cNvCxnSpPr>
          <p:nvPr/>
        </p:nvCxnSpPr>
        <p:spPr>
          <a:xfrm>
            <a:off x="7134529" y="3273798"/>
            <a:ext cx="830720" cy="141974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7E3C212-D925-F447-9836-5A4F97BE6DB5}"/>
              </a:ext>
            </a:extLst>
          </p:cNvPr>
          <p:cNvCxnSpPr>
            <a:cxnSpLocks/>
            <a:stCxn id="72" idx="3"/>
            <a:endCxn id="77" idx="2"/>
          </p:cNvCxnSpPr>
          <p:nvPr/>
        </p:nvCxnSpPr>
        <p:spPr>
          <a:xfrm flipV="1">
            <a:off x="7134528" y="2703044"/>
            <a:ext cx="830721" cy="140311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F31A404-0490-E04F-93AE-B028FC7A2387}"/>
              </a:ext>
            </a:extLst>
          </p:cNvPr>
          <p:cNvCxnSpPr>
            <a:cxnSpLocks/>
            <a:stCxn id="73" idx="3"/>
            <a:endCxn id="77" idx="2"/>
          </p:cNvCxnSpPr>
          <p:nvPr/>
        </p:nvCxnSpPr>
        <p:spPr>
          <a:xfrm flipV="1">
            <a:off x="7134528" y="2703044"/>
            <a:ext cx="830721" cy="223548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B3BCA2-352D-654A-A8F8-C74CDDB8D090}"/>
              </a:ext>
            </a:extLst>
          </p:cNvPr>
          <p:cNvCxnSpPr>
            <a:cxnSpLocks/>
            <a:stCxn id="73" idx="3"/>
            <a:endCxn id="78" idx="2"/>
          </p:cNvCxnSpPr>
          <p:nvPr/>
        </p:nvCxnSpPr>
        <p:spPr>
          <a:xfrm flipV="1">
            <a:off x="7134528" y="3835594"/>
            <a:ext cx="845473" cy="110293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B87668B-259A-1342-B816-20EC23042662}"/>
              </a:ext>
            </a:extLst>
          </p:cNvPr>
          <p:cNvCxnSpPr>
            <a:cxnSpLocks/>
            <a:stCxn id="78" idx="6"/>
            <a:endCxn id="83" idx="2"/>
          </p:cNvCxnSpPr>
          <p:nvPr/>
        </p:nvCxnSpPr>
        <p:spPr>
          <a:xfrm flipV="1">
            <a:off x="8361001" y="2250607"/>
            <a:ext cx="848191" cy="158498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92713E19-6595-0F40-A35D-D658BD6A2369}"/>
              </a:ext>
            </a:extLst>
          </p:cNvPr>
          <p:cNvCxnSpPr>
            <a:cxnSpLocks/>
            <a:stCxn id="78" idx="6"/>
            <a:endCxn id="85" idx="2"/>
          </p:cNvCxnSpPr>
          <p:nvPr/>
        </p:nvCxnSpPr>
        <p:spPr>
          <a:xfrm>
            <a:off x="8361001" y="3835594"/>
            <a:ext cx="848191" cy="40551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168B169-DA7C-F346-AC0D-B04AB8C7B7AA}"/>
              </a:ext>
            </a:extLst>
          </p:cNvPr>
          <p:cNvCxnSpPr>
            <a:cxnSpLocks/>
            <a:stCxn id="78" idx="6"/>
            <a:endCxn id="86" idx="2"/>
          </p:cNvCxnSpPr>
          <p:nvPr/>
        </p:nvCxnSpPr>
        <p:spPr>
          <a:xfrm>
            <a:off x="8361001" y="3835594"/>
            <a:ext cx="848191" cy="123960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0EDF72E-81E5-B149-816B-63DED3A50F2F}"/>
              </a:ext>
            </a:extLst>
          </p:cNvPr>
          <p:cNvCxnSpPr>
            <a:cxnSpLocks/>
            <a:stCxn id="79" idx="6"/>
            <a:endCxn id="84" idx="2"/>
          </p:cNvCxnSpPr>
          <p:nvPr/>
        </p:nvCxnSpPr>
        <p:spPr>
          <a:xfrm flipV="1">
            <a:off x="8346249" y="3383157"/>
            <a:ext cx="877695" cy="131038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BDA3C3A-3F5B-1A4C-A3FC-BEAF9AA4D06C}"/>
              </a:ext>
            </a:extLst>
          </p:cNvPr>
          <p:cNvCxnSpPr>
            <a:cxnSpLocks/>
            <a:stCxn id="79" idx="6"/>
            <a:endCxn id="83" idx="2"/>
          </p:cNvCxnSpPr>
          <p:nvPr/>
        </p:nvCxnSpPr>
        <p:spPr>
          <a:xfrm flipV="1">
            <a:off x="8346249" y="2250607"/>
            <a:ext cx="862943" cy="2442934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91ADDD31-3CCC-4C4A-984B-F74157E34E72}"/>
              </a:ext>
            </a:extLst>
          </p:cNvPr>
          <p:cNvCxnSpPr>
            <a:cxnSpLocks/>
            <a:stCxn id="79" idx="6"/>
            <a:endCxn id="85" idx="2"/>
          </p:cNvCxnSpPr>
          <p:nvPr/>
        </p:nvCxnSpPr>
        <p:spPr>
          <a:xfrm flipV="1">
            <a:off x="8346249" y="4241104"/>
            <a:ext cx="862943" cy="4524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364F37E-4E24-AF43-BDA4-B5C8E7694CA0}"/>
              </a:ext>
            </a:extLst>
          </p:cNvPr>
          <p:cNvCxnSpPr>
            <a:cxnSpLocks/>
            <a:stCxn id="79" idx="6"/>
            <a:endCxn id="86" idx="2"/>
          </p:cNvCxnSpPr>
          <p:nvPr/>
        </p:nvCxnSpPr>
        <p:spPr>
          <a:xfrm>
            <a:off x="8346249" y="4693541"/>
            <a:ext cx="862943" cy="38165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Oval 153">
            <a:extLst>
              <a:ext uri="{FF2B5EF4-FFF2-40B4-BE49-F238E27FC236}">
                <a16:creationId xmlns:a16="http://schemas.microsoft.com/office/drawing/2014/main" id="{ED92F6CA-E779-2A4B-B604-FC8F2FB61437}"/>
              </a:ext>
            </a:extLst>
          </p:cNvPr>
          <p:cNvSpPr/>
          <p:nvPr/>
        </p:nvSpPr>
        <p:spPr>
          <a:xfrm>
            <a:off x="10436221" y="3515931"/>
            <a:ext cx="381000" cy="38165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CD44891-05B5-AA45-8BFF-88EEF86D368F}"/>
              </a:ext>
            </a:extLst>
          </p:cNvPr>
          <p:cNvCxnSpPr>
            <a:cxnSpLocks/>
            <a:stCxn id="83" idx="6"/>
            <a:endCxn id="154" idx="2"/>
          </p:cNvCxnSpPr>
          <p:nvPr/>
        </p:nvCxnSpPr>
        <p:spPr>
          <a:xfrm>
            <a:off x="9590192" y="2250607"/>
            <a:ext cx="846029" cy="145615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6415C02-7140-7347-87EA-E6E8ACC18B59}"/>
              </a:ext>
            </a:extLst>
          </p:cNvPr>
          <p:cNvCxnSpPr>
            <a:cxnSpLocks/>
            <a:stCxn id="84" idx="6"/>
            <a:endCxn id="154" idx="2"/>
          </p:cNvCxnSpPr>
          <p:nvPr/>
        </p:nvCxnSpPr>
        <p:spPr>
          <a:xfrm>
            <a:off x="9604944" y="3383157"/>
            <a:ext cx="831277" cy="32360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AFF75750-C385-214B-8C54-52DF8DA83DA9}"/>
              </a:ext>
            </a:extLst>
          </p:cNvPr>
          <p:cNvCxnSpPr>
            <a:cxnSpLocks/>
            <a:stCxn id="85" idx="6"/>
            <a:endCxn id="154" idx="2"/>
          </p:cNvCxnSpPr>
          <p:nvPr/>
        </p:nvCxnSpPr>
        <p:spPr>
          <a:xfrm flipV="1">
            <a:off x="9590192" y="3706759"/>
            <a:ext cx="846029" cy="53434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08C42B9-2543-3D4D-90B7-58704B41C3EC}"/>
              </a:ext>
            </a:extLst>
          </p:cNvPr>
          <p:cNvCxnSpPr>
            <a:cxnSpLocks/>
            <a:stCxn id="86" idx="6"/>
            <a:endCxn id="154" idx="2"/>
          </p:cNvCxnSpPr>
          <p:nvPr/>
        </p:nvCxnSpPr>
        <p:spPr>
          <a:xfrm flipV="1">
            <a:off x="9590192" y="3706759"/>
            <a:ext cx="846029" cy="136843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01FD1DE8-82FD-6D44-A1F2-E994402386A5}"/>
              </a:ext>
            </a:extLst>
          </p:cNvPr>
          <p:cNvCxnSpPr>
            <a:cxnSpLocks/>
            <a:stCxn id="154" idx="6"/>
          </p:cNvCxnSpPr>
          <p:nvPr/>
        </p:nvCxnSpPr>
        <p:spPr>
          <a:xfrm>
            <a:off x="10817221" y="3706759"/>
            <a:ext cx="333379" cy="216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1801C80-D550-0E40-98C9-C6DF7017D35F}"/>
                  </a:ext>
                </a:extLst>
              </p:cNvPr>
              <p:cNvSpPr txBox="1"/>
              <p:nvPr/>
            </p:nvSpPr>
            <p:spPr>
              <a:xfrm>
                <a:off x="11150600" y="3383156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𝑦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C1801C80-D550-0E40-98C9-C6DF7017D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0600" y="3383156"/>
                <a:ext cx="496995" cy="523220"/>
              </a:xfrm>
              <a:prstGeom prst="rect">
                <a:avLst/>
              </a:prstGeom>
              <a:blipFill>
                <a:blip r:embed="rId12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TextBox 177">
            <a:extLst>
              <a:ext uri="{FF2B5EF4-FFF2-40B4-BE49-F238E27FC236}">
                <a16:creationId xmlns:a16="http://schemas.microsoft.com/office/drawing/2014/main" id="{F1F8D66F-8B4A-3748-ABD2-C395158E60B6}"/>
              </a:ext>
            </a:extLst>
          </p:cNvPr>
          <p:cNvSpPr txBox="1"/>
          <p:nvPr/>
        </p:nvSpPr>
        <p:spPr>
          <a:xfrm>
            <a:off x="277529" y="5444659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input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layer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F193C746-2C58-0F42-8B77-08E5769F2057}"/>
              </a:ext>
            </a:extLst>
          </p:cNvPr>
          <p:cNvSpPr txBox="1"/>
          <p:nvPr/>
        </p:nvSpPr>
        <p:spPr>
          <a:xfrm>
            <a:off x="2445491" y="5390827"/>
            <a:ext cx="1043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hidden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layer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02D2E692-43C4-B644-AB06-A26E907B8D55}"/>
              </a:ext>
            </a:extLst>
          </p:cNvPr>
          <p:cNvSpPr txBox="1"/>
          <p:nvPr/>
        </p:nvSpPr>
        <p:spPr>
          <a:xfrm>
            <a:off x="4596877" y="4399851"/>
            <a:ext cx="1021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output</a:t>
            </a:r>
          </a:p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layer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B29A8D9D-317C-484D-B52C-E7E92B54C519}"/>
              </a:ext>
            </a:extLst>
          </p:cNvPr>
          <p:cNvSpPr txBox="1"/>
          <p:nvPr/>
        </p:nvSpPr>
        <p:spPr>
          <a:xfrm>
            <a:off x="10101304" y="4267104"/>
            <a:ext cx="10214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output</a:t>
            </a:r>
          </a:p>
          <a:p>
            <a:pPr algn="ctr"/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layer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4ED5699-2EBB-F042-A3DA-F6C18ECD9675}"/>
              </a:ext>
            </a:extLst>
          </p:cNvPr>
          <p:cNvSpPr txBox="1"/>
          <p:nvPr/>
        </p:nvSpPr>
        <p:spPr>
          <a:xfrm>
            <a:off x="8892506" y="5456850"/>
            <a:ext cx="1043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hidden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layer2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E00A084A-EC22-D04F-AEA6-0671FDBE2F7E}"/>
              </a:ext>
            </a:extLst>
          </p:cNvPr>
          <p:cNvSpPr txBox="1"/>
          <p:nvPr/>
        </p:nvSpPr>
        <p:spPr>
          <a:xfrm>
            <a:off x="7650359" y="5322485"/>
            <a:ext cx="1043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hidden</a:t>
            </a:r>
          </a:p>
          <a:p>
            <a:pPr algn="ctr"/>
            <a:r>
              <a:rPr lang="en-US" sz="2000" dirty="0">
                <a:solidFill>
                  <a:schemeClr val="accent4">
                    <a:lumMod val="75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layer1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DB05F9A-4057-3649-8CC2-5E7DC7B4E810}"/>
              </a:ext>
            </a:extLst>
          </p:cNvPr>
          <p:cNvSpPr txBox="1"/>
          <p:nvPr/>
        </p:nvSpPr>
        <p:spPr>
          <a:xfrm>
            <a:off x="6358031" y="5456850"/>
            <a:ext cx="830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input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layer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237216-D4CF-4042-B708-9FB1AB36535F}"/>
              </a:ext>
            </a:extLst>
          </p:cNvPr>
          <p:cNvSpPr txBox="1"/>
          <p:nvPr/>
        </p:nvSpPr>
        <p:spPr>
          <a:xfrm>
            <a:off x="2027935" y="1652288"/>
            <a:ext cx="22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2-layer Neural Net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B08386A-4653-604B-84B9-85C19B5EA07D}"/>
              </a:ext>
            </a:extLst>
          </p:cNvPr>
          <p:cNvSpPr txBox="1"/>
          <p:nvPr/>
        </p:nvSpPr>
        <p:spPr>
          <a:xfrm>
            <a:off x="8055172" y="1433298"/>
            <a:ext cx="22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3-layer Neural Net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9D7D3BB-6B02-D148-A594-48B91D1B1FEE}"/>
              </a:ext>
            </a:extLst>
          </p:cNvPr>
          <p:cNvSpPr txBox="1"/>
          <p:nvPr/>
        </p:nvSpPr>
        <p:spPr>
          <a:xfrm>
            <a:off x="1894044" y="6098713"/>
            <a:ext cx="223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1-hidden layer NN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EDD2524-309B-D543-B3C4-3C531B58D288}"/>
              </a:ext>
            </a:extLst>
          </p:cNvPr>
          <p:cNvSpPr txBox="1"/>
          <p:nvPr/>
        </p:nvSpPr>
        <p:spPr>
          <a:xfrm>
            <a:off x="7775662" y="6148020"/>
            <a:ext cx="223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2-hidden layer NN</a:t>
            </a:r>
          </a:p>
        </p:txBody>
      </p:sp>
    </p:spTree>
    <p:extLst>
      <p:ext uri="{BB962C8B-B14F-4D97-AF65-F5344CB8AC3E}">
        <p14:creationId xmlns:p14="http://schemas.microsoft.com/office/powerpoint/2010/main" val="28976938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2295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Intro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5259754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Computer</a:t>
            </a:r>
            <a:r>
              <a:rPr kumimoji="0" lang="en-US" altLang="zh-CN" sz="4400" b="0" i="0" u="none" strike="noStrike" kern="1200" cap="none" spc="30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 Vision</a:t>
            </a: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9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548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Activation Function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활성화 함수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251F8-992D-0C41-BEC2-D28D3C59C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4" y="2290233"/>
            <a:ext cx="6396035" cy="32469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CCBA8-BE64-7F48-A696-1939EA7136E7}"/>
              </a:ext>
            </a:extLst>
          </p:cNvPr>
          <p:cNvSpPr txBox="1"/>
          <p:nvPr/>
        </p:nvSpPr>
        <p:spPr>
          <a:xfrm>
            <a:off x="186267" y="1168400"/>
            <a:ext cx="8823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Why do we need to use non-linear activation functions?</a:t>
            </a:r>
          </a:p>
          <a:p>
            <a:r>
              <a:rPr lang="ko-KR" altLang="en-US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비선형 함수는 왜 필요할까</a:t>
            </a:r>
            <a:r>
              <a:rPr lang="en-US" altLang="ko-KR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lang="en-US" sz="24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768540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슬라이드 7 형태 1"/>
          <p:cNvGrpSpPr/>
          <p:nvPr/>
        </p:nvGrpSpPr>
        <p:grpSpPr>
          <a:xfrm>
            <a:off x="4536635" y="2147428"/>
            <a:ext cx="3118730" cy="3118730"/>
            <a:chOff x="4302565" y="1526822"/>
            <a:chExt cx="3725334" cy="3725334"/>
          </a:xfrm>
        </p:grpSpPr>
        <p:grpSp>
          <p:nvGrpSpPr>
            <p:cNvPr id="23" name="组合 22"/>
            <p:cNvGrpSpPr/>
            <p:nvPr/>
          </p:nvGrpSpPr>
          <p:grpSpPr>
            <a:xfrm>
              <a:off x="5047632" y="2271889"/>
              <a:ext cx="2235200" cy="2235200"/>
              <a:chOff x="4978401" y="2311401"/>
              <a:chExt cx="2235200" cy="2235200"/>
            </a:xfrm>
          </p:grpSpPr>
          <p:sp>
            <p:nvSpPr>
              <p:cNvPr id="20" name="슬라이드 7 형태 1 그룹 1"/>
              <p:cNvSpPr/>
              <p:nvPr/>
            </p:nvSpPr>
            <p:spPr>
              <a:xfrm>
                <a:off x="4978401" y="2311401"/>
                <a:ext cx="372533" cy="372533"/>
              </a:xfrm>
              <a:custGeom>
                <a:avLst/>
                <a:gdLst>
                  <a:gd name="connsiteX0" fmla="*/ 0 w 372533"/>
                  <a:gd name="connsiteY0" fmla="*/ 0 h 372533"/>
                  <a:gd name="connsiteX1" fmla="*/ 372533 w 372533"/>
                  <a:gd name="connsiteY1" fmla="*/ 0 h 372533"/>
                  <a:gd name="connsiteX2" fmla="*/ 0 w 372533"/>
                  <a:gd name="connsiteY2" fmla="*/ 372533 h 372533"/>
                  <a:gd name="connsiteX3" fmla="*/ 0 w 372533"/>
                  <a:gd name="connsiteY3" fmla="*/ 0 h 37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533" h="372533">
                    <a:moveTo>
                      <a:pt x="0" y="0"/>
                    </a:moveTo>
                    <a:lnTo>
                      <a:pt x="372533" y="0"/>
                    </a:lnTo>
                    <a:lnTo>
                      <a:pt x="0" y="3725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endParaRPr>
              </a:p>
            </p:txBody>
          </p:sp>
          <p:sp>
            <p:nvSpPr>
              <p:cNvPr id="19" name="슬라이드 7 형태 1 그룹 2"/>
              <p:cNvSpPr/>
              <p:nvPr/>
            </p:nvSpPr>
            <p:spPr>
              <a:xfrm>
                <a:off x="6841068" y="2311401"/>
                <a:ext cx="372533" cy="372533"/>
              </a:xfrm>
              <a:custGeom>
                <a:avLst/>
                <a:gdLst>
                  <a:gd name="connsiteX0" fmla="*/ 0 w 372533"/>
                  <a:gd name="connsiteY0" fmla="*/ 0 h 372533"/>
                  <a:gd name="connsiteX1" fmla="*/ 372533 w 372533"/>
                  <a:gd name="connsiteY1" fmla="*/ 0 h 372533"/>
                  <a:gd name="connsiteX2" fmla="*/ 372533 w 372533"/>
                  <a:gd name="connsiteY2" fmla="*/ 372533 h 372533"/>
                  <a:gd name="connsiteX3" fmla="*/ 0 w 372533"/>
                  <a:gd name="connsiteY3" fmla="*/ 0 h 37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533" h="372533">
                    <a:moveTo>
                      <a:pt x="0" y="0"/>
                    </a:moveTo>
                    <a:lnTo>
                      <a:pt x="372533" y="0"/>
                    </a:lnTo>
                    <a:lnTo>
                      <a:pt x="372533" y="3725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endParaRPr>
              </a:p>
            </p:txBody>
          </p:sp>
          <p:sp>
            <p:nvSpPr>
              <p:cNvPr id="16" name="슬라이드 7 형태 1 그룹 3"/>
              <p:cNvSpPr/>
              <p:nvPr/>
            </p:nvSpPr>
            <p:spPr>
              <a:xfrm>
                <a:off x="4978401" y="4174068"/>
                <a:ext cx="372533" cy="372533"/>
              </a:xfrm>
              <a:custGeom>
                <a:avLst/>
                <a:gdLst>
                  <a:gd name="connsiteX0" fmla="*/ 0 w 372533"/>
                  <a:gd name="connsiteY0" fmla="*/ 0 h 372533"/>
                  <a:gd name="connsiteX1" fmla="*/ 372533 w 372533"/>
                  <a:gd name="connsiteY1" fmla="*/ 372533 h 372533"/>
                  <a:gd name="connsiteX2" fmla="*/ 0 w 372533"/>
                  <a:gd name="connsiteY2" fmla="*/ 372533 h 372533"/>
                  <a:gd name="connsiteX3" fmla="*/ 0 w 372533"/>
                  <a:gd name="connsiteY3" fmla="*/ 0 h 37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533" h="372533">
                    <a:moveTo>
                      <a:pt x="0" y="0"/>
                    </a:moveTo>
                    <a:lnTo>
                      <a:pt x="372533" y="372533"/>
                    </a:lnTo>
                    <a:lnTo>
                      <a:pt x="0" y="37253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endParaRPr>
              </a:p>
            </p:txBody>
          </p:sp>
          <p:sp>
            <p:nvSpPr>
              <p:cNvPr id="15" name="슬라이드 7 형태 1 그룹 4"/>
              <p:cNvSpPr/>
              <p:nvPr/>
            </p:nvSpPr>
            <p:spPr>
              <a:xfrm>
                <a:off x="6841068" y="4174068"/>
                <a:ext cx="372533" cy="372533"/>
              </a:xfrm>
              <a:custGeom>
                <a:avLst/>
                <a:gdLst>
                  <a:gd name="connsiteX0" fmla="*/ 372533 w 372533"/>
                  <a:gd name="connsiteY0" fmla="*/ 0 h 372533"/>
                  <a:gd name="connsiteX1" fmla="*/ 372533 w 372533"/>
                  <a:gd name="connsiteY1" fmla="*/ 372533 h 372533"/>
                  <a:gd name="connsiteX2" fmla="*/ 0 w 372533"/>
                  <a:gd name="connsiteY2" fmla="*/ 372533 h 372533"/>
                  <a:gd name="connsiteX3" fmla="*/ 372533 w 372533"/>
                  <a:gd name="connsiteY3" fmla="*/ 0 h 37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533" h="372533">
                    <a:moveTo>
                      <a:pt x="372533" y="0"/>
                    </a:moveTo>
                    <a:lnTo>
                      <a:pt x="372533" y="372533"/>
                    </a:lnTo>
                    <a:lnTo>
                      <a:pt x="0" y="372533"/>
                    </a:lnTo>
                    <a:lnTo>
                      <a:pt x="372533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endParaRPr>
              </a:p>
            </p:txBody>
          </p:sp>
        </p:grpSp>
        <p:sp>
          <p:nvSpPr>
            <p:cNvPr id="13" name="슬라이드 7 형태 1 그룹 5"/>
            <p:cNvSpPr/>
            <p:nvPr/>
          </p:nvSpPr>
          <p:spPr>
            <a:xfrm>
              <a:off x="4302565" y="1526822"/>
              <a:ext cx="3725334" cy="3725334"/>
            </a:xfrm>
            <a:prstGeom prst="diamond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</p:grpSp>
      <p:cxnSp>
        <p:nvCxnSpPr>
          <p:cNvPr id="26" name="슬라이드 7 형태 2"/>
          <p:cNvCxnSpPr/>
          <p:nvPr/>
        </p:nvCxnSpPr>
        <p:spPr>
          <a:xfrm>
            <a:off x="1309511" y="3706793"/>
            <a:ext cx="957297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슬라이드 7 형태 3"/>
          <p:cNvCxnSpPr/>
          <p:nvPr/>
        </p:nvCxnSpPr>
        <p:spPr>
          <a:xfrm>
            <a:off x="6096000" y="1522393"/>
            <a:ext cx="0" cy="43688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7 형태 4"/>
          <p:cNvSpPr txBox="1"/>
          <p:nvPr/>
        </p:nvSpPr>
        <p:spPr>
          <a:xfrm>
            <a:off x="5134376" y="2874507"/>
            <a:ext cx="1047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Q1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5" name="슬라이드 7 형태 5"/>
          <p:cNvSpPr txBox="1"/>
          <p:nvPr/>
        </p:nvSpPr>
        <p:spPr>
          <a:xfrm>
            <a:off x="6010544" y="2874507"/>
            <a:ext cx="1047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Q2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6" name="슬라이드 7 형태 6"/>
          <p:cNvSpPr txBox="1"/>
          <p:nvPr/>
        </p:nvSpPr>
        <p:spPr>
          <a:xfrm>
            <a:off x="6010543" y="3786837"/>
            <a:ext cx="1047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Q4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7" name="슬라이드 7 형태 7"/>
          <p:cNvSpPr txBox="1"/>
          <p:nvPr/>
        </p:nvSpPr>
        <p:spPr>
          <a:xfrm>
            <a:off x="5134375" y="3786837"/>
            <a:ext cx="1047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Q3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38" name="슬라이드 7 형태 8"/>
          <p:cNvSpPr/>
          <p:nvPr/>
        </p:nvSpPr>
        <p:spPr>
          <a:xfrm>
            <a:off x="7377230" y="4068055"/>
            <a:ext cx="406081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(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심화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)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 활성화함수가 하는 역할은 무엇인가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?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+mn-cs"/>
            </a:endParaRPr>
          </a:p>
        </p:txBody>
      </p:sp>
      <p:sp>
        <p:nvSpPr>
          <p:cNvPr id="39" name="슬라이드 7 형태 9"/>
          <p:cNvSpPr/>
          <p:nvPr/>
        </p:nvSpPr>
        <p:spPr>
          <a:xfrm>
            <a:off x="7377230" y="1522393"/>
            <a:ext cx="406081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ML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의 일반적인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framework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를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 서술해보자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!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+mn-cs"/>
            </a:endParaRPr>
          </a:p>
        </p:txBody>
      </p:sp>
      <p:sp>
        <p:nvSpPr>
          <p:cNvPr id="40" name="슬라이드 7 형태 10"/>
          <p:cNvSpPr/>
          <p:nvPr/>
        </p:nvSpPr>
        <p:spPr>
          <a:xfrm>
            <a:off x="753953" y="1522393"/>
            <a:ext cx="406081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AI, ML, DL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의 차이는 무엇인가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?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+mn-cs"/>
            </a:endParaRPr>
          </a:p>
        </p:txBody>
      </p:sp>
      <p:sp>
        <p:nvSpPr>
          <p:cNvPr id="41" name="슬라이드 7 형태 11"/>
          <p:cNvSpPr/>
          <p:nvPr/>
        </p:nvSpPr>
        <p:spPr>
          <a:xfrm>
            <a:off x="753953" y="4068055"/>
            <a:ext cx="4060818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NN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常规" panose="020B0300000000000000" pitchFamily="34" charset="-122"/>
                <a:ea typeface="苹方 常规" panose="020B0300000000000000" pitchFamily="34" charset="-122"/>
                <a:cs typeface="+mn-cs"/>
              </a:rPr>
              <a:t> </a:t>
            </a:r>
            <a:r>
              <a:rPr lang="ko-KR" altLang="en-US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모델은 왜 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practical</a:t>
            </a:r>
            <a:r>
              <a:rPr lang="ko-KR" altLang="en-US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하고 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useful</a:t>
            </a:r>
            <a:r>
              <a:rPr lang="ko-KR" altLang="en-US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할까</a:t>
            </a:r>
            <a:r>
              <a:rPr lang="en-US" altLang="ko-KR" sz="1500" dirty="0">
                <a:solidFill>
                  <a:prstClr val="black">
                    <a:lumMod val="85000"/>
                    <a:lumOff val="15000"/>
                  </a:prstClr>
                </a:solidFill>
                <a:latin typeface="苹方 常规" panose="020B0300000000000000" pitchFamily="34" charset="-122"/>
                <a:ea typeface="苹方 常规" panose="020B0300000000000000" pitchFamily="34" charset="-122"/>
              </a:rPr>
              <a:t>?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常规" panose="020B0300000000000000" pitchFamily="34" charset="-122"/>
              <a:ea typeface="苹方 常规" panose="020B0300000000000000" pitchFamily="34" charset="-122"/>
              <a:cs typeface="+mn-cs"/>
            </a:endParaRPr>
          </a:p>
        </p:txBody>
      </p:sp>
      <p:sp>
        <p:nvSpPr>
          <p:cNvPr id="43" name="슬라이드 7 형태 12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44" name="슬라이드 7 형태 13"/>
          <p:cNvSpPr txBox="1"/>
          <p:nvPr/>
        </p:nvSpPr>
        <p:spPr>
          <a:xfrm>
            <a:off x="947082" y="309128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Quiz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721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548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Activation Function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활성화 함수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CCBA8-BE64-7F48-A696-1939EA7136E7}"/>
              </a:ext>
            </a:extLst>
          </p:cNvPr>
          <p:cNvSpPr txBox="1"/>
          <p:nvPr/>
        </p:nvSpPr>
        <p:spPr>
          <a:xfrm>
            <a:off x="186268" y="1168400"/>
            <a:ext cx="118194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Mechanism of Activation Function</a:t>
            </a:r>
          </a:p>
          <a:p>
            <a:r>
              <a:rPr 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Think </a:t>
            </a:r>
            <a:r>
              <a:rPr 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creatively</a:t>
            </a:r>
            <a:r>
              <a:rPr 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!!</a:t>
            </a:r>
            <a:r>
              <a:rPr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Draw a </a:t>
            </a:r>
            <a:r>
              <a:rPr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decision boundary</a:t>
            </a:r>
            <a:r>
              <a:rPr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  <a:endParaRPr lang="en-US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Activation Function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 없다면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NN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은 항상 선형 함수이다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다 층의 많은 개수의 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node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비선형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(non-linear)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구조를 만들어 아래의 문제를 쉽게 구분하게 만들어준다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lang="en-US" sz="16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151D9-54DD-A040-B056-6A07B64B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20115"/>
            <a:ext cx="5080000" cy="3810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D98756-72D7-2948-AA77-CF40C73466DF}"/>
              </a:ext>
            </a:extLst>
          </p:cNvPr>
          <p:cNvCxnSpPr>
            <a:stCxn id="2" idx="3"/>
          </p:cNvCxnSpPr>
          <p:nvPr/>
        </p:nvCxnSpPr>
        <p:spPr>
          <a:xfrm>
            <a:off x="5080000" y="4425115"/>
            <a:ext cx="1083733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4E5A5E-FEC8-9E48-8D04-542ED012ED6C}"/>
              </a:ext>
            </a:extLst>
          </p:cNvPr>
          <p:cNvSpPr txBox="1"/>
          <p:nvPr/>
        </p:nvSpPr>
        <p:spPr>
          <a:xfrm>
            <a:off x="6705600" y="4163505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14389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548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Activation Function (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활성화 함수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)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3CCBA8-BE64-7F48-A696-1939EA7136E7}"/>
              </a:ext>
            </a:extLst>
          </p:cNvPr>
          <p:cNvSpPr txBox="1"/>
          <p:nvPr/>
        </p:nvSpPr>
        <p:spPr>
          <a:xfrm>
            <a:off x="186268" y="1168400"/>
            <a:ext cx="118194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Mechanism of Activation Function</a:t>
            </a:r>
          </a:p>
          <a:p>
            <a:r>
              <a:rPr 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Think </a:t>
            </a:r>
            <a:r>
              <a:rPr 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creatively</a:t>
            </a:r>
            <a:r>
              <a:rPr 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!!</a:t>
            </a:r>
            <a:r>
              <a:rPr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Draw a </a:t>
            </a:r>
            <a:r>
              <a:rPr lang="en-US" altLang="ko-KR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decision boundary</a:t>
            </a:r>
            <a:r>
              <a:rPr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  <a:endParaRPr lang="en-US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Activation Function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 없다면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NN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은 항상 선형 함수이다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다 층의 많은 개수의 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node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비선형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(non-linear)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구조를 만들어 아래의 문제를 쉽게 구분하게 만들어준다</a:t>
            </a: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lang="en-US" sz="16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4E2DD-F7CD-0E4F-9F2D-3EFBFF4E3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066" y="2898717"/>
            <a:ext cx="7018867" cy="2869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E6A17F-33C6-D74E-B103-6BD0936C5F7A}"/>
              </a:ext>
            </a:extLst>
          </p:cNvPr>
          <p:cNvSpPr txBox="1"/>
          <p:nvPr/>
        </p:nvSpPr>
        <p:spPr>
          <a:xfrm>
            <a:off x="93902" y="6265333"/>
            <a:ext cx="792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http://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colah.github.io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/posts/2014-03-NN-Manifolds-Topology/</a:t>
            </a:r>
          </a:p>
        </p:txBody>
      </p:sp>
    </p:spTree>
    <p:extLst>
      <p:ext uri="{BB962C8B-B14F-4D97-AF65-F5344CB8AC3E}">
        <p14:creationId xmlns:p14="http://schemas.microsoft.com/office/powerpoint/2010/main" val="73858919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2583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Remember!!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76961-9245-9C4D-8718-1641C9286D2C}"/>
              </a:ext>
            </a:extLst>
          </p:cNvPr>
          <p:cNvSpPr txBox="1"/>
          <p:nvPr/>
        </p:nvSpPr>
        <p:spPr>
          <a:xfrm>
            <a:off x="313267" y="1507067"/>
            <a:ext cx="4824654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Node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Edge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 (objective function)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Hidden layer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Forward propagation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Backward propagation</a:t>
            </a:r>
          </a:p>
          <a:p>
            <a:pPr marL="457200" indent="-457200">
              <a:buFont typeface="Wingdings" pitchFamily="2" charset="2"/>
              <a:buChar char="q"/>
            </a:pP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Gradient</a:t>
            </a:r>
          </a:p>
        </p:txBody>
      </p:sp>
    </p:spTree>
    <p:extLst>
      <p:ext uri="{BB962C8B-B14F-4D97-AF65-F5344CB8AC3E}">
        <p14:creationId xmlns:p14="http://schemas.microsoft.com/office/powerpoint/2010/main" val="219117476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9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9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9 형태 3"/>
          <p:cNvSpPr txBox="1"/>
          <p:nvPr/>
        </p:nvSpPr>
        <p:spPr>
          <a:xfrm>
            <a:off x="4688114" y="2674801"/>
            <a:ext cx="5936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Optimization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9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9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Gradient</a:t>
            </a: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388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853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Training Algorithm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876961-9245-9C4D-8718-1641C9286D2C}"/>
              </a:ext>
            </a:extLst>
          </p:cNvPr>
          <p:cNvSpPr txBox="1"/>
          <p:nvPr/>
        </p:nvSpPr>
        <p:spPr>
          <a:xfrm>
            <a:off x="321218" y="1157210"/>
            <a:ext cx="8949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How to optimize it?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어떻게 최적화할까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How to organize loss function?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어떻게 목적 함수를 구성할까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36761-1372-A74F-8246-111E1D134823}"/>
                  </a:ext>
                </a:extLst>
              </p:cNvPr>
              <p:cNvSpPr txBox="1"/>
              <p:nvPr/>
            </p:nvSpPr>
            <p:spPr>
              <a:xfrm>
                <a:off x="569604" y="2951467"/>
                <a:ext cx="636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36761-1372-A74F-8246-111E1D134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4" y="2951467"/>
                <a:ext cx="636585" cy="523220"/>
              </a:xfrm>
              <a:prstGeom prst="rect">
                <a:avLst/>
              </a:prstGeom>
              <a:blipFill>
                <a:blip r:embed="rId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1A304B-E88D-6B4F-8884-7D9138880072}"/>
                  </a:ext>
                </a:extLst>
              </p:cNvPr>
              <p:cNvSpPr txBox="1"/>
              <p:nvPr/>
            </p:nvSpPr>
            <p:spPr>
              <a:xfrm>
                <a:off x="569603" y="3783831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1A304B-E88D-6B4F-8884-7D913888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" y="3783831"/>
                <a:ext cx="644857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08CC9B-AC46-F64E-86A6-0420E140D440}"/>
                  </a:ext>
                </a:extLst>
              </p:cNvPr>
              <p:cNvSpPr txBox="1"/>
              <p:nvPr/>
            </p:nvSpPr>
            <p:spPr>
              <a:xfrm>
                <a:off x="569602" y="4616195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08CC9B-AC46-F64E-86A6-0420E140D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2" y="4616195"/>
                <a:ext cx="644857" cy="523220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A885-7C88-954F-95E1-BFBC3172FCA2}"/>
                  </a:ext>
                </a:extLst>
              </p:cNvPr>
              <p:cNvSpPr txBox="1"/>
              <p:nvPr/>
            </p:nvSpPr>
            <p:spPr>
              <a:xfrm>
                <a:off x="569602" y="5448559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A885-7C88-954F-95E1-BFBC3172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2" y="5448559"/>
                <a:ext cx="644857" cy="523220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E8AC7A-89A7-7048-B46C-7033944F6BE8}"/>
              </a:ext>
            </a:extLst>
          </p:cNvPr>
          <p:cNvCxnSpPr>
            <a:cxnSpLocks/>
            <a:stCxn id="5" idx="3"/>
            <a:endCxn id="12" idx="2"/>
          </p:cNvCxnSpPr>
          <p:nvPr/>
        </p:nvCxnSpPr>
        <p:spPr>
          <a:xfrm>
            <a:off x="1206189" y="3213077"/>
            <a:ext cx="1745272" cy="136654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5A4844-9948-254A-AD17-A227B7F101B4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1214460" y="4045441"/>
            <a:ext cx="1737001" cy="53418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BDF4F-5964-534C-80FE-64EDAB0C0DEC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 flipV="1">
            <a:off x="1214459" y="4579624"/>
            <a:ext cx="1737002" cy="2981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7B507C3-59EC-FA40-86FD-961CE97C6F3D}"/>
              </a:ext>
            </a:extLst>
          </p:cNvPr>
          <p:cNvSpPr/>
          <p:nvPr/>
        </p:nvSpPr>
        <p:spPr>
          <a:xfrm>
            <a:off x="2951461" y="367962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6ADCCB-0260-6644-94DF-BA66CEE86CDB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1214459" y="4579624"/>
            <a:ext cx="1737002" cy="113054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58277-C8F1-0248-B51C-A6DF2C214FCA}"/>
              </a:ext>
            </a:extLst>
          </p:cNvPr>
          <p:cNvCxnSpPr>
            <a:cxnSpLocks/>
          </p:cNvCxnSpPr>
          <p:nvPr/>
        </p:nvCxnSpPr>
        <p:spPr>
          <a:xfrm>
            <a:off x="4782817" y="4579624"/>
            <a:ext cx="1137720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2D611-54E8-CB46-BCCF-5322590C76D3}"/>
                  </a:ext>
                </a:extLst>
              </p:cNvPr>
              <p:cNvSpPr txBox="1"/>
              <p:nvPr/>
            </p:nvSpPr>
            <p:spPr>
              <a:xfrm>
                <a:off x="5920537" y="4247232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𝑦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2D611-54E8-CB46-BCCF-5322590C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537" y="4247232"/>
                <a:ext cx="496995" cy="523220"/>
              </a:xfrm>
              <a:prstGeom prst="rect">
                <a:avLst/>
              </a:prstGeom>
              <a:blipFill>
                <a:blip r:embed="rId7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FAAA9B8-B149-FA4C-A059-C2F2987D71B5}"/>
              </a:ext>
            </a:extLst>
          </p:cNvPr>
          <p:cNvSpPr/>
          <p:nvPr/>
        </p:nvSpPr>
        <p:spPr>
          <a:xfrm>
            <a:off x="523494" y="2923311"/>
            <a:ext cx="636587" cy="32258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AB7AE6-EE5F-1D46-BBCB-20CB030F71C8}"/>
              </a:ext>
            </a:extLst>
          </p:cNvPr>
          <p:cNvSpPr/>
          <p:nvPr/>
        </p:nvSpPr>
        <p:spPr>
          <a:xfrm>
            <a:off x="1191437" y="2923480"/>
            <a:ext cx="5133458" cy="32258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D265F6-7EB0-8C4C-AE8F-E5417EBA6D61}"/>
              </a:ext>
            </a:extLst>
          </p:cNvPr>
          <p:cNvSpPr/>
          <p:nvPr/>
        </p:nvSpPr>
        <p:spPr>
          <a:xfrm>
            <a:off x="6417532" y="2931946"/>
            <a:ext cx="1687882" cy="3225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F7F028-393C-684E-9A65-EBD6BCA6309C}"/>
                  </a:ext>
                </a:extLst>
              </p:cNvPr>
              <p:cNvSpPr txBox="1"/>
              <p:nvPr/>
            </p:nvSpPr>
            <p:spPr>
              <a:xfrm>
                <a:off x="6595822" y="4388797"/>
                <a:ext cx="1279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Loss(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F7F028-393C-684E-9A65-EBD6BCA63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822" y="4388797"/>
                <a:ext cx="1279709" cy="400110"/>
              </a:xfrm>
              <a:prstGeom prst="rect">
                <a:avLst/>
              </a:prstGeom>
              <a:blipFill>
                <a:blip r:embed="rId8"/>
                <a:stretch>
                  <a:fillRect l="-3922" t="-9375" r="-39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EF288FE-3C0B-364A-9890-7A22242AF16A}"/>
              </a:ext>
            </a:extLst>
          </p:cNvPr>
          <p:cNvSpPr txBox="1"/>
          <p:nvPr/>
        </p:nvSpPr>
        <p:spPr>
          <a:xfrm>
            <a:off x="447428" y="619610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A99F9-1037-6D42-830D-AA0AACF530B3}"/>
              </a:ext>
            </a:extLst>
          </p:cNvPr>
          <p:cNvSpPr txBox="1"/>
          <p:nvPr/>
        </p:nvSpPr>
        <p:spPr>
          <a:xfrm>
            <a:off x="3109591" y="619610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0835E1-CD74-DE4E-9214-C61D56A93668}"/>
              </a:ext>
            </a:extLst>
          </p:cNvPr>
          <p:cNvSpPr txBox="1"/>
          <p:nvPr/>
        </p:nvSpPr>
        <p:spPr>
          <a:xfrm>
            <a:off x="6928689" y="61961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C149B0-5CFF-774E-8A66-84703B0D5ED1}"/>
              </a:ext>
            </a:extLst>
          </p:cNvPr>
          <p:cNvCxnSpPr>
            <a:cxnSpLocks/>
          </p:cNvCxnSpPr>
          <p:nvPr/>
        </p:nvCxnSpPr>
        <p:spPr>
          <a:xfrm>
            <a:off x="4232655" y="3775593"/>
            <a:ext cx="0" cy="1598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6AAE4C-B2C7-6048-AAF5-A3BEED6D7E4E}"/>
                  </a:ext>
                </a:extLst>
              </p:cNvPr>
              <p:cNvSpPr txBox="1"/>
              <p:nvPr/>
            </p:nvSpPr>
            <p:spPr>
              <a:xfrm>
                <a:off x="1781011" y="3285089"/>
                <a:ext cx="7019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6AAE4C-B2C7-6048-AAF5-A3BEED6D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11" y="3285089"/>
                <a:ext cx="701922" cy="523220"/>
              </a:xfrm>
              <a:prstGeom prst="rect">
                <a:avLst/>
              </a:prstGeom>
              <a:blipFill>
                <a:blip r:embed="rId9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BA0CF-9A04-9949-A179-8F3773D82DF3}"/>
                  </a:ext>
                </a:extLst>
              </p:cNvPr>
              <p:cNvSpPr txBox="1"/>
              <p:nvPr/>
            </p:nvSpPr>
            <p:spPr>
              <a:xfrm>
                <a:off x="1504096" y="3877519"/>
                <a:ext cx="7101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BA0CF-9A04-9949-A179-8F3773D82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096" y="3877519"/>
                <a:ext cx="710194" cy="523220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6AA5A7-5929-CA40-80DB-EB7E20C626EF}"/>
                  </a:ext>
                </a:extLst>
              </p:cNvPr>
              <p:cNvSpPr txBox="1"/>
              <p:nvPr/>
            </p:nvSpPr>
            <p:spPr>
              <a:xfrm>
                <a:off x="1546291" y="4448819"/>
                <a:ext cx="7101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6AA5A7-5929-CA40-80DB-EB7E20C62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91" y="4448819"/>
                <a:ext cx="710194" cy="523220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620F0-990A-2D4A-90BD-7693AA459DA9}"/>
                  </a:ext>
                </a:extLst>
              </p:cNvPr>
              <p:cNvSpPr txBox="1"/>
              <p:nvPr/>
            </p:nvSpPr>
            <p:spPr>
              <a:xfrm>
                <a:off x="1709120" y="4983002"/>
                <a:ext cx="6993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620F0-990A-2D4A-90BD-7693AA459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120" y="4983002"/>
                <a:ext cx="699358" cy="523220"/>
              </a:xfrm>
              <a:prstGeom prst="rect">
                <a:avLst/>
              </a:prstGeom>
              <a:blipFill>
                <a:blip r:embed="rId12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53C9B-5AA6-8B45-94EB-BE6ED1B0CF10}"/>
                  </a:ext>
                </a:extLst>
              </p:cNvPr>
              <p:cNvSpPr txBox="1"/>
              <p:nvPr/>
            </p:nvSpPr>
            <p:spPr>
              <a:xfrm>
                <a:off x="3352010" y="4283236"/>
                <a:ext cx="469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𝑧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53C9B-5AA6-8B45-94EB-BE6ED1B0C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010" y="4283236"/>
                <a:ext cx="46974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FF191B-F037-4447-8F5F-54092A8B1D98}"/>
                  </a:ext>
                </a:extLst>
              </p:cNvPr>
              <p:cNvSpPr txBox="1"/>
              <p:nvPr/>
            </p:nvSpPr>
            <p:spPr>
              <a:xfrm>
                <a:off x="4120537" y="4344791"/>
                <a:ext cx="756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𝜎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(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𝑧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)</m:t>
                      </m:r>
                    </m:oMath>
                  </m:oMathPara>
                </a14:m>
                <a:endParaRPr lang="en-US" altLang="ko-KR" sz="20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FF191B-F037-4447-8F5F-54092A8B1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537" y="4344791"/>
                <a:ext cx="756361" cy="400110"/>
              </a:xfrm>
              <a:prstGeom prst="rect">
                <a:avLst/>
              </a:prstGeom>
              <a:blipFill>
                <a:blip r:embed="rId1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037144-6B6C-8541-BD61-C42B8CFDEC2C}"/>
                  </a:ext>
                </a:extLst>
              </p:cNvPr>
              <p:cNvSpPr txBox="1"/>
              <p:nvPr/>
            </p:nvSpPr>
            <p:spPr>
              <a:xfrm>
                <a:off x="8462416" y="4028379"/>
                <a:ext cx="16719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𝑤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weight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𝑏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bias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𝜎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activation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037144-6B6C-8541-BD61-C42B8CFD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416" y="4028379"/>
                <a:ext cx="1671933" cy="1015663"/>
              </a:xfrm>
              <a:prstGeom prst="rect">
                <a:avLst/>
              </a:prstGeom>
              <a:blipFill>
                <a:blip r:embed="rId15"/>
                <a:stretch>
                  <a:fillRect t="-2469" r="-225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A2B5F4-4540-0145-9685-D7866C2E9B34}"/>
              </a:ext>
            </a:extLst>
          </p:cNvPr>
          <p:cNvCxnSpPr>
            <a:cxnSpLocks/>
          </p:cNvCxnSpPr>
          <p:nvPr/>
        </p:nvCxnSpPr>
        <p:spPr>
          <a:xfrm flipH="1">
            <a:off x="3407392" y="3349878"/>
            <a:ext cx="9823" cy="4496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CD136-2C22-D74B-B395-98336D499862}"/>
                  </a:ext>
                </a:extLst>
              </p:cNvPr>
              <p:cNvSpPr txBox="1"/>
              <p:nvPr/>
            </p:nvSpPr>
            <p:spPr>
              <a:xfrm>
                <a:off x="3171058" y="2846408"/>
                <a:ext cx="4923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𝑏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CD136-2C22-D74B-B395-98336D499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58" y="2846408"/>
                <a:ext cx="49231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71816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584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Gradient Descent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876961-9245-9C4D-8718-1641C9286D2C}"/>
                  </a:ext>
                </a:extLst>
              </p:cNvPr>
              <p:cNvSpPr txBox="1"/>
              <p:nvPr/>
            </p:nvSpPr>
            <p:spPr>
              <a:xfrm>
                <a:off x="321218" y="1157210"/>
                <a:ext cx="5003293" cy="1357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Loss Function: </a:t>
                </a:r>
                <a:r>
                  <a:rPr lang="ko-KR" altLang="en-US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아래로 볼록한 형태</a:t>
                </a:r>
                <a:endParaRPr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𝐿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𝑙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400" dirty="0">
                              <a:latin typeface="苹方 中等" panose="020B0400000000000000" pitchFamily="34" charset="-122"/>
                              <a:ea typeface="苹方 中等" panose="020B0400000000000000" pitchFamily="34" charset="-122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876961-9245-9C4D-8718-1641C9286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18" y="1157210"/>
                <a:ext cx="5003293" cy="1357872"/>
              </a:xfrm>
              <a:prstGeom prst="rect">
                <a:avLst/>
              </a:prstGeom>
              <a:blipFill>
                <a:blip r:embed="rId3"/>
                <a:stretch>
                  <a:fillRect l="-1772" t="-67593" r="-759" b="-1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36761-1372-A74F-8246-111E1D134823}"/>
                  </a:ext>
                </a:extLst>
              </p:cNvPr>
              <p:cNvSpPr txBox="1"/>
              <p:nvPr/>
            </p:nvSpPr>
            <p:spPr>
              <a:xfrm>
                <a:off x="569604" y="2951467"/>
                <a:ext cx="636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36761-1372-A74F-8246-111E1D134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4" y="2951467"/>
                <a:ext cx="636585" cy="523220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1A304B-E88D-6B4F-8884-7D9138880072}"/>
                  </a:ext>
                </a:extLst>
              </p:cNvPr>
              <p:cNvSpPr txBox="1"/>
              <p:nvPr/>
            </p:nvSpPr>
            <p:spPr>
              <a:xfrm>
                <a:off x="569603" y="3783831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1A304B-E88D-6B4F-8884-7D913888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" y="3783831"/>
                <a:ext cx="644857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08CC9B-AC46-F64E-86A6-0420E140D440}"/>
                  </a:ext>
                </a:extLst>
              </p:cNvPr>
              <p:cNvSpPr txBox="1"/>
              <p:nvPr/>
            </p:nvSpPr>
            <p:spPr>
              <a:xfrm>
                <a:off x="569602" y="4616195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08CC9B-AC46-F64E-86A6-0420E140D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2" y="4616195"/>
                <a:ext cx="644857" cy="523220"/>
              </a:xfrm>
              <a:prstGeom prst="rect">
                <a:avLst/>
              </a:prstGeom>
              <a:blipFill>
                <a:blip r:embed="rId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A885-7C88-954F-95E1-BFBC3172FCA2}"/>
                  </a:ext>
                </a:extLst>
              </p:cNvPr>
              <p:cNvSpPr txBox="1"/>
              <p:nvPr/>
            </p:nvSpPr>
            <p:spPr>
              <a:xfrm>
                <a:off x="569602" y="5448559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A885-7C88-954F-95E1-BFBC3172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2" y="5448559"/>
                <a:ext cx="644857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E8AC7A-89A7-7048-B46C-7033944F6BE8}"/>
              </a:ext>
            </a:extLst>
          </p:cNvPr>
          <p:cNvCxnSpPr>
            <a:cxnSpLocks/>
            <a:stCxn id="5" idx="3"/>
            <a:endCxn id="12" idx="2"/>
          </p:cNvCxnSpPr>
          <p:nvPr/>
        </p:nvCxnSpPr>
        <p:spPr>
          <a:xfrm>
            <a:off x="1206189" y="3213077"/>
            <a:ext cx="1745272" cy="136654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5A4844-9948-254A-AD17-A227B7F101B4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1214460" y="4045441"/>
            <a:ext cx="1737001" cy="53418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BDF4F-5964-534C-80FE-64EDAB0C0DEC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 flipV="1">
            <a:off x="1214459" y="4579624"/>
            <a:ext cx="1737002" cy="2981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7B507C3-59EC-FA40-86FD-961CE97C6F3D}"/>
              </a:ext>
            </a:extLst>
          </p:cNvPr>
          <p:cNvSpPr/>
          <p:nvPr/>
        </p:nvSpPr>
        <p:spPr>
          <a:xfrm>
            <a:off x="2951461" y="367962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6ADCCB-0260-6644-94DF-BA66CEE86CDB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1214459" y="4579624"/>
            <a:ext cx="1737002" cy="113054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58277-C8F1-0248-B51C-A6DF2C214FCA}"/>
              </a:ext>
            </a:extLst>
          </p:cNvPr>
          <p:cNvCxnSpPr>
            <a:cxnSpLocks/>
          </p:cNvCxnSpPr>
          <p:nvPr/>
        </p:nvCxnSpPr>
        <p:spPr>
          <a:xfrm>
            <a:off x="4782817" y="4579624"/>
            <a:ext cx="1137720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2D611-54E8-CB46-BCCF-5322590C76D3}"/>
                  </a:ext>
                </a:extLst>
              </p:cNvPr>
              <p:cNvSpPr txBox="1"/>
              <p:nvPr/>
            </p:nvSpPr>
            <p:spPr>
              <a:xfrm>
                <a:off x="5920537" y="4247232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𝑦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2D611-54E8-CB46-BCCF-5322590C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537" y="4247232"/>
                <a:ext cx="496995" cy="523220"/>
              </a:xfrm>
              <a:prstGeom prst="rect">
                <a:avLst/>
              </a:prstGeom>
              <a:blipFill>
                <a:blip r:embed="rId8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FAAA9B8-B149-FA4C-A059-C2F2987D71B5}"/>
              </a:ext>
            </a:extLst>
          </p:cNvPr>
          <p:cNvSpPr/>
          <p:nvPr/>
        </p:nvSpPr>
        <p:spPr>
          <a:xfrm>
            <a:off x="523494" y="2923311"/>
            <a:ext cx="636587" cy="32258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AB7AE6-EE5F-1D46-BBCB-20CB030F71C8}"/>
              </a:ext>
            </a:extLst>
          </p:cNvPr>
          <p:cNvSpPr/>
          <p:nvPr/>
        </p:nvSpPr>
        <p:spPr>
          <a:xfrm>
            <a:off x="1191437" y="2923480"/>
            <a:ext cx="5133458" cy="32258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D265F6-7EB0-8C4C-AE8F-E5417EBA6D61}"/>
              </a:ext>
            </a:extLst>
          </p:cNvPr>
          <p:cNvSpPr/>
          <p:nvPr/>
        </p:nvSpPr>
        <p:spPr>
          <a:xfrm>
            <a:off x="6417532" y="2931946"/>
            <a:ext cx="1687882" cy="3225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F7F028-393C-684E-9A65-EBD6BCA6309C}"/>
                  </a:ext>
                </a:extLst>
              </p:cNvPr>
              <p:cNvSpPr txBox="1"/>
              <p:nvPr/>
            </p:nvSpPr>
            <p:spPr>
              <a:xfrm>
                <a:off x="6595822" y="4388797"/>
                <a:ext cx="1279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Loss(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F7F028-393C-684E-9A65-EBD6BCA63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822" y="4388797"/>
                <a:ext cx="1279709" cy="400110"/>
              </a:xfrm>
              <a:prstGeom prst="rect">
                <a:avLst/>
              </a:prstGeom>
              <a:blipFill>
                <a:blip r:embed="rId9"/>
                <a:stretch>
                  <a:fillRect l="-3922" t="-9375" r="-39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EF288FE-3C0B-364A-9890-7A22242AF16A}"/>
              </a:ext>
            </a:extLst>
          </p:cNvPr>
          <p:cNvSpPr txBox="1"/>
          <p:nvPr/>
        </p:nvSpPr>
        <p:spPr>
          <a:xfrm>
            <a:off x="447428" y="619610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A99F9-1037-6D42-830D-AA0AACF530B3}"/>
              </a:ext>
            </a:extLst>
          </p:cNvPr>
          <p:cNvSpPr txBox="1"/>
          <p:nvPr/>
        </p:nvSpPr>
        <p:spPr>
          <a:xfrm>
            <a:off x="3109591" y="619610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0835E1-CD74-DE4E-9214-C61D56A93668}"/>
              </a:ext>
            </a:extLst>
          </p:cNvPr>
          <p:cNvSpPr txBox="1"/>
          <p:nvPr/>
        </p:nvSpPr>
        <p:spPr>
          <a:xfrm>
            <a:off x="6928689" y="61961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C149B0-5CFF-774E-8A66-84703B0D5ED1}"/>
              </a:ext>
            </a:extLst>
          </p:cNvPr>
          <p:cNvCxnSpPr>
            <a:cxnSpLocks/>
          </p:cNvCxnSpPr>
          <p:nvPr/>
        </p:nvCxnSpPr>
        <p:spPr>
          <a:xfrm>
            <a:off x="4232655" y="3775593"/>
            <a:ext cx="0" cy="1598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6AAE4C-B2C7-6048-AAF5-A3BEED6D7E4E}"/>
                  </a:ext>
                </a:extLst>
              </p:cNvPr>
              <p:cNvSpPr txBox="1"/>
              <p:nvPr/>
            </p:nvSpPr>
            <p:spPr>
              <a:xfrm>
                <a:off x="1781011" y="3285089"/>
                <a:ext cx="7019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6AAE4C-B2C7-6048-AAF5-A3BEED6D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11" y="3285089"/>
                <a:ext cx="701922" cy="523220"/>
              </a:xfrm>
              <a:prstGeom prst="rect">
                <a:avLst/>
              </a:prstGeom>
              <a:blipFill>
                <a:blip r:embed="rId10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BA0CF-9A04-9949-A179-8F3773D82DF3}"/>
                  </a:ext>
                </a:extLst>
              </p:cNvPr>
              <p:cNvSpPr txBox="1"/>
              <p:nvPr/>
            </p:nvSpPr>
            <p:spPr>
              <a:xfrm>
                <a:off x="1504096" y="3877519"/>
                <a:ext cx="7101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BA0CF-9A04-9949-A179-8F3773D82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096" y="3877519"/>
                <a:ext cx="710194" cy="523220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6AA5A7-5929-CA40-80DB-EB7E20C626EF}"/>
                  </a:ext>
                </a:extLst>
              </p:cNvPr>
              <p:cNvSpPr txBox="1"/>
              <p:nvPr/>
            </p:nvSpPr>
            <p:spPr>
              <a:xfrm>
                <a:off x="1546291" y="4448819"/>
                <a:ext cx="7101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6AA5A7-5929-CA40-80DB-EB7E20C62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91" y="4448819"/>
                <a:ext cx="710194" cy="523220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620F0-990A-2D4A-90BD-7693AA459DA9}"/>
                  </a:ext>
                </a:extLst>
              </p:cNvPr>
              <p:cNvSpPr txBox="1"/>
              <p:nvPr/>
            </p:nvSpPr>
            <p:spPr>
              <a:xfrm>
                <a:off x="1709120" y="4983002"/>
                <a:ext cx="6993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620F0-990A-2D4A-90BD-7693AA459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120" y="4983002"/>
                <a:ext cx="699358" cy="523220"/>
              </a:xfrm>
              <a:prstGeom prst="rect">
                <a:avLst/>
              </a:prstGeom>
              <a:blipFill>
                <a:blip r:embed="rId1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53C9B-5AA6-8B45-94EB-BE6ED1B0CF10}"/>
                  </a:ext>
                </a:extLst>
              </p:cNvPr>
              <p:cNvSpPr txBox="1"/>
              <p:nvPr/>
            </p:nvSpPr>
            <p:spPr>
              <a:xfrm>
                <a:off x="3352010" y="4283236"/>
                <a:ext cx="469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𝑧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53C9B-5AA6-8B45-94EB-BE6ED1B0C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010" y="4283236"/>
                <a:ext cx="46974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FF191B-F037-4447-8F5F-54092A8B1D98}"/>
                  </a:ext>
                </a:extLst>
              </p:cNvPr>
              <p:cNvSpPr txBox="1"/>
              <p:nvPr/>
            </p:nvSpPr>
            <p:spPr>
              <a:xfrm>
                <a:off x="4120537" y="4344791"/>
                <a:ext cx="756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𝜎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(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𝑧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)</m:t>
                      </m:r>
                    </m:oMath>
                  </m:oMathPara>
                </a14:m>
                <a:endParaRPr lang="en-US" altLang="ko-KR" sz="20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FF191B-F037-4447-8F5F-54092A8B1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537" y="4344791"/>
                <a:ext cx="756361" cy="400110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037144-6B6C-8541-BD61-C42B8CFDEC2C}"/>
                  </a:ext>
                </a:extLst>
              </p:cNvPr>
              <p:cNvSpPr txBox="1"/>
              <p:nvPr/>
            </p:nvSpPr>
            <p:spPr>
              <a:xfrm>
                <a:off x="8462416" y="4028379"/>
                <a:ext cx="16719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𝑤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weight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𝑏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bias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𝜎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activation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037144-6B6C-8541-BD61-C42B8CFD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416" y="4028379"/>
                <a:ext cx="1671933" cy="1015663"/>
              </a:xfrm>
              <a:prstGeom prst="rect">
                <a:avLst/>
              </a:prstGeom>
              <a:blipFill>
                <a:blip r:embed="rId16"/>
                <a:stretch>
                  <a:fillRect t="-2469" r="-225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A2B5F4-4540-0145-9685-D7866C2E9B34}"/>
              </a:ext>
            </a:extLst>
          </p:cNvPr>
          <p:cNvCxnSpPr>
            <a:cxnSpLocks/>
          </p:cNvCxnSpPr>
          <p:nvPr/>
        </p:nvCxnSpPr>
        <p:spPr>
          <a:xfrm flipH="1">
            <a:off x="3407392" y="3349878"/>
            <a:ext cx="9823" cy="4496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CD136-2C22-D74B-B395-98336D499862}"/>
                  </a:ext>
                </a:extLst>
              </p:cNvPr>
              <p:cNvSpPr txBox="1"/>
              <p:nvPr/>
            </p:nvSpPr>
            <p:spPr>
              <a:xfrm>
                <a:off x="3171058" y="2846408"/>
                <a:ext cx="4923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𝑏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CD136-2C22-D74B-B395-98336D499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58" y="2846408"/>
                <a:ext cx="49231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55BF1E-3046-2D4F-83FA-A5CCD9DCDBBC}"/>
                  </a:ext>
                </a:extLst>
              </p:cNvPr>
              <p:cNvSpPr txBox="1"/>
              <p:nvPr/>
            </p:nvSpPr>
            <p:spPr>
              <a:xfrm>
                <a:off x="6417532" y="1157210"/>
                <a:ext cx="46197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Gradient Descent</a:t>
                </a:r>
                <a:endParaRPr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55BF1E-3046-2D4F-83FA-A5CCD9DCD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32" y="1157210"/>
                <a:ext cx="4619791" cy="830997"/>
              </a:xfrm>
              <a:prstGeom prst="rect">
                <a:avLst/>
              </a:prstGeom>
              <a:blipFill>
                <a:blip r:embed="rId18"/>
                <a:stretch>
                  <a:fillRect l="-1918"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2653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19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3584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latinLnBrk="0"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Gradient Descent</a:t>
            </a:r>
            <a:endParaRPr lang="zh-CN" altLang="en-US" sz="3200" dirty="0">
              <a:solidFill>
                <a:prstClr val="black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876961-9245-9C4D-8718-1641C9286D2C}"/>
                  </a:ext>
                </a:extLst>
              </p:cNvPr>
              <p:cNvSpPr txBox="1"/>
              <p:nvPr/>
            </p:nvSpPr>
            <p:spPr>
              <a:xfrm>
                <a:off x="321218" y="1157210"/>
                <a:ext cx="5003293" cy="13578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Loss Function: </a:t>
                </a:r>
                <a:r>
                  <a:rPr lang="ko-KR" altLang="en-US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아래로 볼록한 형태</a:t>
                </a:r>
                <a:endParaRPr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𝐿</m:t>
                      </m:r>
                      <m:d>
                        <m:d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US" altLang="ko-KR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naryPr>
                        <m: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𝑙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, </m:t>
                          </m:r>
                          <m:acc>
                            <m:accPr>
                              <m:chr m:val="̂"/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  <a:ea typeface="苹方 中等" panose="020B0400000000000000" pitchFamily="34" charset="-122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ko-KR" sz="2400" dirty="0">
                              <a:latin typeface="苹方 中等" panose="020B0400000000000000" pitchFamily="34" charset="-122"/>
                              <a:ea typeface="苹方 中等" panose="020B0400000000000000" pitchFamily="34" charset="-122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876961-9245-9C4D-8718-1641C9286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18" y="1157210"/>
                <a:ext cx="5003293" cy="1357872"/>
              </a:xfrm>
              <a:prstGeom prst="rect">
                <a:avLst/>
              </a:prstGeom>
              <a:blipFill>
                <a:blip r:embed="rId3"/>
                <a:stretch>
                  <a:fillRect l="-1772" t="-67593" r="-759" b="-1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36761-1372-A74F-8246-111E1D134823}"/>
                  </a:ext>
                </a:extLst>
              </p:cNvPr>
              <p:cNvSpPr txBox="1"/>
              <p:nvPr/>
            </p:nvSpPr>
            <p:spPr>
              <a:xfrm>
                <a:off x="569604" y="2951467"/>
                <a:ext cx="63658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236761-1372-A74F-8246-111E1D134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4" y="2951467"/>
                <a:ext cx="636585" cy="523220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1A304B-E88D-6B4F-8884-7D9138880072}"/>
                  </a:ext>
                </a:extLst>
              </p:cNvPr>
              <p:cNvSpPr txBox="1"/>
              <p:nvPr/>
            </p:nvSpPr>
            <p:spPr>
              <a:xfrm>
                <a:off x="569603" y="3783831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1A304B-E88D-6B4F-8884-7D9138880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3" y="3783831"/>
                <a:ext cx="644857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08CC9B-AC46-F64E-86A6-0420E140D440}"/>
                  </a:ext>
                </a:extLst>
              </p:cNvPr>
              <p:cNvSpPr txBox="1"/>
              <p:nvPr/>
            </p:nvSpPr>
            <p:spPr>
              <a:xfrm>
                <a:off x="569602" y="4616195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08CC9B-AC46-F64E-86A6-0420E140D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2" y="4616195"/>
                <a:ext cx="644857" cy="523220"/>
              </a:xfrm>
              <a:prstGeom prst="rect">
                <a:avLst/>
              </a:prstGeom>
              <a:blipFill>
                <a:blip r:embed="rId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A885-7C88-954F-95E1-BFBC3172FCA2}"/>
                  </a:ext>
                </a:extLst>
              </p:cNvPr>
              <p:cNvSpPr txBox="1"/>
              <p:nvPr/>
            </p:nvSpPr>
            <p:spPr>
              <a:xfrm>
                <a:off x="569602" y="5448559"/>
                <a:ext cx="6448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C76A885-7C88-954F-95E1-BFBC3172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2" y="5448559"/>
                <a:ext cx="644857" cy="523220"/>
              </a:xfrm>
              <a:prstGeom prst="rect">
                <a:avLst/>
              </a:prstGeom>
              <a:blipFill>
                <a:blip r:embed="rId7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FE8AC7A-89A7-7048-B46C-7033944F6BE8}"/>
              </a:ext>
            </a:extLst>
          </p:cNvPr>
          <p:cNvCxnSpPr>
            <a:cxnSpLocks/>
            <a:stCxn id="5" idx="3"/>
            <a:endCxn id="12" idx="2"/>
          </p:cNvCxnSpPr>
          <p:nvPr/>
        </p:nvCxnSpPr>
        <p:spPr>
          <a:xfrm>
            <a:off x="1206189" y="3213077"/>
            <a:ext cx="1745272" cy="1366547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5A4844-9948-254A-AD17-A227B7F101B4}"/>
              </a:ext>
            </a:extLst>
          </p:cNvPr>
          <p:cNvCxnSpPr>
            <a:cxnSpLocks/>
            <a:stCxn id="6" idx="3"/>
            <a:endCxn id="12" idx="2"/>
          </p:cNvCxnSpPr>
          <p:nvPr/>
        </p:nvCxnSpPr>
        <p:spPr>
          <a:xfrm>
            <a:off x="1214460" y="4045441"/>
            <a:ext cx="1737001" cy="534183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2BDF4F-5964-534C-80FE-64EDAB0C0DEC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 flipV="1">
            <a:off x="1214459" y="4579624"/>
            <a:ext cx="1737002" cy="29818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D7B507C3-59EC-FA40-86FD-961CE97C6F3D}"/>
              </a:ext>
            </a:extLst>
          </p:cNvPr>
          <p:cNvSpPr/>
          <p:nvPr/>
        </p:nvSpPr>
        <p:spPr>
          <a:xfrm>
            <a:off x="2951461" y="3679624"/>
            <a:ext cx="1800000" cy="180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6ADCCB-0260-6644-94DF-BA66CEE86CDB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1214459" y="4579624"/>
            <a:ext cx="1737002" cy="113054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558277-C8F1-0248-B51C-A6DF2C214FCA}"/>
              </a:ext>
            </a:extLst>
          </p:cNvPr>
          <p:cNvCxnSpPr>
            <a:cxnSpLocks/>
          </p:cNvCxnSpPr>
          <p:nvPr/>
        </p:nvCxnSpPr>
        <p:spPr>
          <a:xfrm>
            <a:off x="4782817" y="4579624"/>
            <a:ext cx="1137720" cy="1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2D611-54E8-CB46-BCCF-5322590C76D3}"/>
                  </a:ext>
                </a:extLst>
              </p:cNvPr>
              <p:cNvSpPr txBox="1"/>
              <p:nvPr/>
            </p:nvSpPr>
            <p:spPr>
              <a:xfrm>
                <a:off x="5920537" y="4247232"/>
                <a:ext cx="4969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𝑦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42D611-54E8-CB46-BCCF-5322590C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537" y="4247232"/>
                <a:ext cx="496995" cy="523220"/>
              </a:xfrm>
              <a:prstGeom prst="rect">
                <a:avLst/>
              </a:prstGeom>
              <a:blipFill>
                <a:blip r:embed="rId8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FAAA9B8-B149-FA4C-A059-C2F2987D71B5}"/>
              </a:ext>
            </a:extLst>
          </p:cNvPr>
          <p:cNvSpPr/>
          <p:nvPr/>
        </p:nvSpPr>
        <p:spPr>
          <a:xfrm>
            <a:off x="523494" y="2923311"/>
            <a:ext cx="636587" cy="322580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AB7AE6-EE5F-1D46-BBCB-20CB030F71C8}"/>
              </a:ext>
            </a:extLst>
          </p:cNvPr>
          <p:cNvSpPr/>
          <p:nvPr/>
        </p:nvSpPr>
        <p:spPr>
          <a:xfrm>
            <a:off x="1191437" y="2923480"/>
            <a:ext cx="5133458" cy="322580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D265F6-7EB0-8C4C-AE8F-E5417EBA6D61}"/>
              </a:ext>
            </a:extLst>
          </p:cNvPr>
          <p:cNvSpPr/>
          <p:nvPr/>
        </p:nvSpPr>
        <p:spPr>
          <a:xfrm>
            <a:off x="6417532" y="2931946"/>
            <a:ext cx="1687882" cy="32258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F7F028-393C-684E-9A65-EBD6BCA6309C}"/>
                  </a:ext>
                </a:extLst>
              </p:cNvPr>
              <p:cNvSpPr txBox="1"/>
              <p:nvPr/>
            </p:nvSpPr>
            <p:spPr>
              <a:xfrm>
                <a:off x="6595822" y="4388797"/>
                <a:ext cx="1279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Loss(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𝑦</m:t>
                    </m:r>
                    <m:r>
                      <a:rPr lang="en-US" altLang="ko-KR" sz="20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altLang="ko-KR" sz="200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acc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F7F028-393C-684E-9A65-EBD6BCA63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822" y="4388797"/>
                <a:ext cx="1279709" cy="400110"/>
              </a:xfrm>
              <a:prstGeom prst="rect">
                <a:avLst/>
              </a:prstGeom>
              <a:blipFill>
                <a:blip r:embed="rId9"/>
                <a:stretch>
                  <a:fillRect l="-3922" t="-9375" r="-39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EF288FE-3C0B-364A-9890-7A22242AF16A}"/>
              </a:ext>
            </a:extLst>
          </p:cNvPr>
          <p:cNvSpPr txBox="1"/>
          <p:nvPr/>
        </p:nvSpPr>
        <p:spPr>
          <a:xfrm>
            <a:off x="447428" y="6196102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DA99F9-1037-6D42-830D-AA0AACF530B3}"/>
              </a:ext>
            </a:extLst>
          </p:cNvPr>
          <p:cNvSpPr txBox="1"/>
          <p:nvPr/>
        </p:nvSpPr>
        <p:spPr>
          <a:xfrm>
            <a:off x="3109591" y="619610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Algorithm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0835E1-CD74-DE4E-9214-C61D56A93668}"/>
              </a:ext>
            </a:extLst>
          </p:cNvPr>
          <p:cNvSpPr txBox="1"/>
          <p:nvPr/>
        </p:nvSpPr>
        <p:spPr>
          <a:xfrm>
            <a:off x="6928689" y="619610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C149B0-5CFF-774E-8A66-84703B0D5ED1}"/>
              </a:ext>
            </a:extLst>
          </p:cNvPr>
          <p:cNvCxnSpPr>
            <a:cxnSpLocks/>
          </p:cNvCxnSpPr>
          <p:nvPr/>
        </p:nvCxnSpPr>
        <p:spPr>
          <a:xfrm>
            <a:off x="4232655" y="3775593"/>
            <a:ext cx="0" cy="1598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6AAE4C-B2C7-6048-AAF5-A3BEED6D7E4E}"/>
                  </a:ext>
                </a:extLst>
              </p:cNvPr>
              <p:cNvSpPr txBox="1"/>
              <p:nvPr/>
            </p:nvSpPr>
            <p:spPr>
              <a:xfrm>
                <a:off x="1781011" y="3285089"/>
                <a:ext cx="7019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C6AAE4C-B2C7-6048-AAF5-A3BEED6D7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011" y="3285089"/>
                <a:ext cx="701922" cy="523220"/>
              </a:xfrm>
              <a:prstGeom prst="rect">
                <a:avLst/>
              </a:prstGeom>
              <a:blipFill>
                <a:blip r:embed="rId10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BA0CF-9A04-9949-A179-8F3773D82DF3}"/>
                  </a:ext>
                </a:extLst>
              </p:cNvPr>
              <p:cNvSpPr txBox="1"/>
              <p:nvPr/>
            </p:nvSpPr>
            <p:spPr>
              <a:xfrm>
                <a:off x="1504096" y="3877519"/>
                <a:ext cx="7101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65BA0CF-9A04-9949-A179-8F3773D82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096" y="3877519"/>
                <a:ext cx="710194" cy="523220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6AA5A7-5929-CA40-80DB-EB7E20C626EF}"/>
                  </a:ext>
                </a:extLst>
              </p:cNvPr>
              <p:cNvSpPr txBox="1"/>
              <p:nvPr/>
            </p:nvSpPr>
            <p:spPr>
              <a:xfrm>
                <a:off x="1546291" y="4448819"/>
                <a:ext cx="71019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6AA5A7-5929-CA40-80DB-EB7E20C62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291" y="4448819"/>
                <a:ext cx="710194" cy="523220"/>
              </a:xfrm>
              <a:prstGeom prst="rect">
                <a:avLst/>
              </a:prstGeom>
              <a:blipFill>
                <a:blip r:embed="rId1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620F0-990A-2D4A-90BD-7693AA459DA9}"/>
                  </a:ext>
                </a:extLst>
              </p:cNvPr>
              <p:cNvSpPr txBox="1"/>
              <p:nvPr/>
            </p:nvSpPr>
            <p:spPr>
              <a:xfrm>
                <a:off x="1709120" y="4983002"/>
                <a:ext cx="6993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sSub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𝑤</m:t>
                          </m:r>
                        </m:e>
                        <m:sub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C620F0-990A-2D4A-90BD-7693AA459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120" y="4983002"/>
                <a:ext cx="699358" cy="523220"/>
              </a:xfrm>
              <a:prstGeom prst="rect">
                <a:avLst/>
              </a:prstGeom>
              <a:blipFill>
                <a:blip r:embed="rId13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53C9B-5AA6-8B45-94EB-BE6ED1B0CF10}"/>
                  </a:ext>
                </a:extLst>
              </p:cNvPr>
              <p:cNvSpPr txBox="1"/>
              <p:nvPr/>
            </p:nvSpPr>
            <p:spPr>
              <a:xfrm>
                <a:off x="3352010" y="4283236"/>
                <a:ext cx="4697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𝑧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7C53C9B-5AA6-8B45-94EB-BE6ED1B0C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010" y="4283236"/>
                <a:ext cx="46974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FF191B-F037-4447-8F5F-54092A8B1D98}"/>
                  </a:ext>
                </a:extLst>
              </p:cNvPr>
              <p:cNvSpPr txBox="1"/>
              <p:nvPr/>
            </p:nvSpPr>
            <p:spPr>
              <a:xfrm>
                <a:off x="4120537" y="4344791"/>
                <a:ext cx="75636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𝜎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(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𝑧</m:t>
                      </m:r>
                      <m:r>
                        <a:rPr lang="en-US" altLang="ko-KR" sz="2000" b="0" i="1" dirty="0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)</m:t>
                      </m:r>
                    </m:oMath>
                  </m:oMathPara>
                </a14:m>
                <a:endParaRPr lang="en-US" altLang="ko-KR" sz="20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7FF191B-F037-4447-8F5F-54092A8B1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537" y="4344791"/>
                <a:ext cx="756361" cy="400110"/>
              </a:xfrm>
              <a:prstGeom prst="rect">
                <a:avLst/>
              </a:prstGeom>
              <a:blipFill>
                <a:blip r:embed="rId1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037144-6B6C-8541-BD61-C42B8CFDEC2C}"/>
                  </a:ext>
                </a:extLst>
              </p:cNvPr>
              <p:cNvSpPr txBox="1"/>
              <p:nvPr/>
            </p:nvSpPr>
            <p:spPr>
              <a:xfrm>
                <a:off x="8462416" y="4028379"/>
                <a:ext cx="1671933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𝑤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weight</a:t>
                </a:r>
              </a:p>
              <a:p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𝑏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bias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𝜎</m:t>
                    </m:r>
                  </m:oMath>
                </a14:m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: activation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8037144-6B6C-8541-BD61-C42B8CFDE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2416" y="4028379"/>
                <a:ext cx="1671933" cy="1015663"/>
              </a:xfrm>
              <a:prstGeom prst="rect">
                <a:avLst/>
              </a:prstGeom>
              <a:blipFill>
                <a:blip r:embed="rId16"/>
                <a:stretch>
                  <a:fillRect t="-2469" r="-2256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A2B5F4-4540-0145-9685-D7866C2E9B34}"/>
              </a:ext>
            </a:extLst>
          </p:cNvPr>
          <p:cNvCxnSpPr>
            <a:cxnSpLocks/>
          </p:cNvCxnSpPr>
          <p:nvPr/>
        </p:nvCxnSpPr>
        <p:spPr>
          <a:xfrm flipH="1">
            <a:off x="3407392" y="3349878"/>
            <a:ext cx="9823" cy="449638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CD136-2C22-D74B-B395-98336D499862}"/>
                  </a:ext>
                </a:extLst>
              </p:cNvPr>
              <p:cNvSpPr txBox="1"/>
              <p:nvPr/>
            </p:nvSpPr>
            <p:spPr>
              <a:xfrm>
                <a:off x="3171058" y="2846408"/>
                <a:ext cx="49231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𝑏</m:t>
                      </m:r>
                    </m:oMath>
                  </m:oMathPara>
                </a14:m>
                <a:endParaRPr lang="en-US" altLang="ko-KR" sz="2800" b="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86CD136-2C22-D74B-B395-98336D499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058" y="2846408"/>
                <a:ext cx="492314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55BF1E-3046-2D4F-83FA-A5CCD9DCDBBC}"/>
                  </a:ext>
                </a:extLst>
              </p:cNvPr>
              <p:cNvSpPr txBox="1"/>
              <p:nvPr/>
            </p:nvSpPr>
            <p:spPr>
              <a:xfrm>
                <a:off x="6417532" y="1157210"/>
                <a:ext cx="461979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Gradient Descent</a:t>
                </a:r>
                <a:endParaRPr lang="en-US" altLang="ko-KR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𝑡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B55BF1E-3046-2D4F-83FA-A5CCD9DCD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32" y="1157210"/>
                <a:ext cx="4619791" cy="830997"/>
              </a:xfrm>
              <a:prstGeom prst="rect">
                <a:avLst/>
              </a:prstGeom>
              <a:blipFill>
                <a:blip r:embed="rId18"/>
                <a:stretch>
                  <a:fillRect l="-1918" t="-4478" b="-7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0186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8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3" name="슬라이드 8 형태 2"/>
          <p:cNvSpPr txBox="1"/>
          <p:nvPr/>
        </p:nvSpPr>
        <p:spPr>
          <a:xfrm>
            <a:off x="947082" y="309128"/>
            <a:ext cx="4455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Remind: Gradient 1-D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C1747-F40D-1A45-9D9E-D83031F22F73}"/>
                  </a:ext>
                </a:extLst>
              </p:cNvPr>
              <p:cNvSpPr txBox="1"/>
              <p:nvPr/>
            </p:nvSpPr>
            <p:spPr>
              <a:xfrm>
                <a:off x="365760" y="1288111"/>
                <a:ext cx="5843010" cy="7342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𝑑𝐿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𝑤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𝑑𝑤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=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lim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h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  <m:t>𝑤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𝐿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𝑤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)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h</m:t>
                            </m:r>
                          </m:den>
                        </m:f>
                      </m:e>
                    </m:func>
                  </m:oMath>
                </a14:m>
                <a:endParaRPr lang="en-US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C1747-F40D-1A45-9D9E-D83031F2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288111"/>
                <a:ext cx="5843010" cy="734240"/>
              </a:xfrm>
              <a:prstGeom prst="rect">
                <a:avLst/>
              </a:prstGeom>
              <a:blipFill>
                <a:blip r:embed="rId3"/>
                <a:stretch>
                  <a:fillRect l="-2169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reeform 15">
            <a:extLst>
              <a:ext uri="{FF2B5EF4-FFF2-40B4-BE49-F238E27FC236}">
                <a16:creationId xmlns:a16="http://schemas.microsoft.com/office/drawing/2014/main" id="{16960C2B-B1C4-F342-BDF1-818AA15D97F9}"/>
              </a:ext>
            </a:extLst>
          </p:cNvPr>
          <p:cNvSpPr/>
          <p:nvPr/>
        </p:nvSpPr>
        <p:spPr>
          <a:xfrm>
            <a:off x="1963972" y="3021496"/>
            <a:ext cx="3888188" cy="1902363"/>
          </a:xfrm>
          <a:custGeom>
            <a:avLst/>
            <a:gdLst>
              <a:gd name="connsiteX0" fmla="*/ 0 w 3888188"/>
              <a:gd name="connsiteY0" fmla="*/ 310101 h 1902363"/>
              <a:gd name="connsiteX1" fmla="*/ 1248355 w 3888188"/>
              <a:gd name="connsiteY1" fmla="*/ 1868556 h 1902363"/>
              <a:gd name="connsiteX2" fmla="*/ 3013545 w 3888188"/>
              <a:gd name="connsiteY2" fmla="*/ 1272208 h 1902363"/>
              <a:gd name="connsiteX3" fmla="*/ 3888188 w 3888188"/>
              <a:gd name="connsiteY3" fmla="*/ 0 h 190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8188" h="1902363">
                <a:moveTo>
                  <a:pt x="0" y="310101"/>
                </a:moveTo>
                <a:cubicBezTo>
                  <a:pt x="373049" y="1009153"/>
                  <a:pt x="746098" y="1708205"/>
                  <a:pt x="1248355" y="1868556"/>
                </a:cubicBezTo>
                <a:cubicBezTo>
                  <a:pt x="1750612" y="2028907"/>
                  <a:pt x="2573573" y="1583634"/>
                  <a:pt x="3013545" y="1272208"/>
                </a:cubicBezTo>
                <a:cubicBezTo>
                  <a:pt x="3453517" y="960782"/>
                  <a:pt x="3747715" y="201433"/>
                  <a:pt x="3888188" y="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8DFD29D-6CA4-4A4F-A0E6-389B6CB59C75}"/>
              </a:ext>
            </a:extLst>
          </p:cNvPr>
          <p:cNvCxnSpPr/>
          <p:nvPr/>
        </p:nvCxnSpPr>
        <p:spPr>
          <a:xfrm flipH="1">
            <a:off x="4245997" y="3236181"/>
            <a:ext cx="1962773" cy="168767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DA4D37A-94D4-2843-A2AA-BCBA68F60551}"/>
              </a:ext>
            </a:extLst>
          </p:cNvPr>
          <p:cNvSpPr/>
          <p:nvPr/>
        </p:nvSpPr>
        <p:spPr>
          <a:xfrm>
            <a:off x="4850296" y="4094921"/>
            <a:ext cx="324000" cy="32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4A70A7E-5A03-EE47-A98C-AB51660DE1D6}"/>
              </a:ext>
            </a:extLst>
          </p:cNvPr>
          <p:cNvSpPr/>
          <p:nvPr/>
        </p:nvSpPr>
        <p:spPr>
          <a:xfrm>
            <a:off x="4083997" y="4541519"/>
            <a:ext cx="324000" cy="32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1314A5-1DFE-2845-B101-729E4129118F}"/>
              </a:ext>
            </a:extLst>
          </p:cNvPr>
          <p:cNvCxnSpPr/>
          <p:nvPr/>
        </p:nvCxnSpPr>
        <p:spPr>
          <a:xfrm flipH="1">
            <a:off x="4166483" y="4256921"/>
            <a:ext cx="84581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41BCC2-2C45-7448-A28A-68141C88FFE8}"/>
                  </a:ext>
                </a:extLst>
              </p:cNvPr>
              <p:cNvSpPr txBox="1"/>
              <p:nvPr/>
            </p:nvSpPr>
            <p:spPr>
              <a:xfrm>
                <a:off x="3790231" y="3442391"/>
                <a:ext cx="1235531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|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苹方 中等" panose="020B0400000000000000" pitchFamily="34" charset="-122"/>
                                </a:rPr>
                                <m:t>𝑤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𝑑𝑤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|</m:t>
                      </m:r>
                    </m:oMath>
                  </m:oMathPara>
                </a14:m>
                <a:endParaRPr lang="en-US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841BCC2-2C45-7448-A28A-68141C88F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231" y="3442391"/>
                <a:ext cx="1235531" cy="629916"/>
              </a:xfrm>
              <a:prstGeom prst="rect">
                <a:avLst/>
              </a:prstGeom>
              <a:blipFill>
                <a:blip r:embed="rId4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99F990-0A53-F446-8771-F51A0DEC9622}"/>
                  </a:ext>
                </a:extLst>
              </p:cNvPr>
              <p:cNvSpPr txBox="1"/>
              <p:nvPr/>
            </p:nvSpPr>
            <p:spPr>
              <a:xfrm>
                <a:off x="5446643" y="4420925"/>
                <a:ext cx="369152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현재 점에서의 접선을 그리고</a:t>
                </a:r>
                <a:r>
                  <a:rPr lang="en-US" altLang="ko-KR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,</a:t>
                </a:r>
              </a:p>
              <a:p>
                <a:r>
                  <a:rPr lang="ko-KR" altLang="en-US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최솟값으로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𝛾</m:t>
                    </m:r>
                  </m:oMath>
                </a14:m>
                <a:r>
                  <a:rPr lang="en-US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(step size)</a:t>
                </a:r>
                <a:r>
                  <a:rPr lang="ko-KR" altLang="en-US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만큼 이동</a:t>
                </a:r>
                <a:r>
                  <a:rPr lang="en-US" altLang="ko-KR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.</a:t>
                </a:r>
                <a:endParaRPr lang="en-US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399F990-0A53-F446-8771-F51A0DEC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643" y="4420925"/>
                <a:ext cx="3691523" cy="646331"/>
              </a:xfrm>
              <a:prstGeom prst="rect">
                <a:avLst/>
              </a:prstGeom>
              <a:blipFill>
                <a:blip r:embed="rId5"/>
                <a:stretch>
                  <a:fillRect l="-1370" t="-588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81125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501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 Vision</a:t>
            </a: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이란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?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B9F5EE7-FB74-A943-9C42-FC47F342F7B7}"/>
              </a:ext>
            </a:extLst>
          </p:cNvPr>
          <p:cNvGrpSpPr/>
          <p:nvPr/>
        </p:nvGrpSpPr>
        <p:grpSpPr>
          <a:xfrm>
            <a:off x="1308442" y="1434695"/>
            <a:ext cx="4140000" cy="4140000"/>
            <a:chOff x="1051631" y="1232931"/>
            <a:chExt cx="4140000" cy="4140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926A0D7-4B1B-724F-B99D-693582EC2534}"/>
                </a:ext>
              </a:extLst>
            </p:cNvPr>
            <p:cNvSpPr/>
            <p:nvPr/>
          </p:nvSpPr>
          <p:spPr>
            <a:xfrm>
              <a:off x="1051631" y="1232931"/>
              <a:ext cx="4140000" cy="414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4A9C76-0940-A847-9440-5AE8C5AD77B5}"/>
                </a:ext>
              </a:extLst>
            </p:cNvPr>
            <p:cNvSpPr/>
            <p:nvPr/>
          </p:nvSpPr>
          <p:spPr>
            <a:xfrm>
              <a:off x="1771631" y="2672931"/>
              <a:ext cx="2700000" cy="270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93395B2-2A94-DF41-85C0-B50EC383A700}"/>
                </a:ext>
              </a:extLst>
            </p:cNvPr>
            <p:cNvSpPr/>
            <p:nvPr/>
          </p:nvSpPr>
          <p:spPr>
            <a:xfrm>
              <a:off x="2311631" y="3752931"/>
              <a:ext cx="1620000" cy="1620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82AF93-5536-EB42-9250-80DBD70A5E94}"/>
                </a:ext>
              </a:extLst>
            </p:cNvPr>
            <p:cNvSpPr txBox="1"/>
            <p:nvPr/>
          </p:nvSpPr>
          <p:spPr>
            <a:xfrm>
              <a:off x="1900527" y="2126065"/>
              <a:ext cx="24422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Artificial Intelligence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ED55D0-32CB-0E4E-974D-FAC9E571555E}"/>
                </a:ext>
              </a:extLst>
            </p:cNvPr>
            <p:cNvSpPr txBox="1"/>
            <p:nvPr/>
          </p:nvSpPr>
          <p:spPr>
            <a:xfrm>
              <a:off x="2041270" y="3373864"/>
              <a:ext cx="2160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Machine Learning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801375-BC38-A34B-943E-0DB689C94150}"/>
                </a:ext>
              </a:extLst>
            </p:cNvPr>
            <p:cNvSpPr txBox="1"/>
            <p:nvPr/>
          </p:nvSpPr>
          <p:spPr>
            <a:xfrm>
              <a:off x="2221607" y="4390661"/>
              <a:ext cx="1800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Deep Learning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10EB539-8F08-C643-A95C-E6A2E3587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1579" y="1324055"/>
              <a:ext cx="781605" cy="78160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7A644C-CF80-1649-9242-938DF55A6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0517" y="2784728"/>
              <a:ext cx="642224" cy="6422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AC6AF99-69F8-814A-8C06-4270ABA66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53731" y="3920730"/>
              <a:ext cx="535795" cy="535795"/>
            </a:xfrm>
            <a:prstGeom prst="rect">
              <a:avLst/>
            </a:prstGeom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9B3A0F23-30F5-BF48-A349-F84982625B18}"/>
              </a:ext>
            </a:extLst>
          </p:cNvPr>
          <p:cNvSpPr/>
          <p:nvPr/>
        </p:nvSpPr>
        <p:spPr>
          <a:xfrm>
            <a:off x="3450203" y="3520917"/>
            <a:ext cx="4266119" cy="2963938"/>
          </a:xfrm>
          <a:prstGeom prst="ellipse">
            <a:avLst/>
          </a:prstGeom>
          <a:solidFill>
            <a:schemeClr val="accent2">
              <a:lumMod val="40000"/>
              <a:lumOff val="60000"/>
              <a:alpha val="33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Computer Vision</a:t>
            </a:r>
            <a:endParaRPr kumimoji="1" lang="ko-KR" altLang="en-US" sz="24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9BBC0-A7B2-0243-9027-A1DD75202990}"/>
              </a:ext>
            </a:extLst>
          </p:cNvPr>
          <p:cNvSpPr txBox="1"/>
          <p:nvPr/>
        </p:nvSpPr>
        <p:spPr>
          <a:xfrm>
            <a:off x="8538799" y="2351475"/>
            <a:ext cx="1931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From Wiki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DE235-4D31-3A46-BBD6-13EE6394ABD9}"/>
              </a:ext>
            </a:extLst>
          </p:cNvPr>
          <p:cNvSpPr txBox="1"/>
          <p:nvPr/>
        </p:nvSpPr>
        <p:spPr>
          <a:xfrm>
            <a:off x="7294444" y="2986492"/>
            <a:ext cx="4673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인간의 시각이 할 수 몇 가지 일을 수행하는 자율적인 시스템을 만드는 것을 목표로 함</a:t>
            </a:r>
            <a:r>
              <a:rPr kumimoji="1"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kumimoji="1" lang="ko-KR" alt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63207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8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3" name="슬라이드 8 형태 2"/>
          <p:cNvSpPr txBox="1"/>
          <p:nvPr/>
        </p:nvSpPr>
        <p:spPr>
          <a:xfrm>
            <a:off x="947082" y="309128"/>
            <a:ext cx="4902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다차원 공간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: Momentum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C1747-F40D-1A45-9D9E-D83031F22F73}"/>
                  </a:ext>
                </a:extLst>
              </p:cNvPr>
              <p:cNvSpPr txBox="1"/>
              <p:nvPr/>
            </p:nvSpPr>
            <p:spPr>
              <a:xfrm>
                <a:off x="365760" y="1288111"/>
                <a:ext cx="5849294" cy="7853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𝑑𝐿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, …,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𝑑𝐿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苹方 中等" panose="020B0400000000000000" pitchFamily="34" charset="-122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苹方 中等" panose="020B0400000000000000" pitchFamily="34" charset="-122"/>
                          </a:rPr>
                          <m:t>𝑑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苹方 中等" panose="020B0400000000000000" pitchFamily="34" charset="-122"/>
                              </a:rPr>
                              <m:t>4</m:t>
                            </m:r>
                          </m:sub>
                        </m:sSub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]</m:t>
                    </m:r>
                  </m:oMath>
                </a14:m>
                <a:endParaRPr lang="en-US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6C1747-F40D-1A45-9D9E-D83031F22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" y="1288111"/>
                <a:ext cx="5849294" cy="785343"/>
              </a:xfrm>
              <a:prstGeom prst="rect">
                <a:avLst/>
              </a:prstGeom>
              <a:blipFill>
                <a:blip r:embed="rId3"/>
                <a:stretch>
                  <a:fillRect l="-2169" r="-1085"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7DA4D72-5560-314F-963B-57189A35F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14" y="3565442"/>
            <a:ext cx="5200186" cy="1618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148EA-E33D-C440-BEB2-3DD45B608410}"/>
              </a:ext>
            </a:extLst>
          </p:cNvPr>
          <p:cNvSpPr txBox="1"/>
          <p:nvPr/>
        </p:nvSpPr>
        <p:spPr>
          <a:xfrm>
            <a:off x="399143" y="2615979"/>
            <a:ext cx="2440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Momentum!!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36093-6A65-904D-9003-137AA10AB97F}"/>
                  </a:ext>
                </a:extLst>
              </p:cNvPr>
              <p:cNvSpPr txBox="1"/>
              <p:nvPr/>
            </p:nvSpPr>
            <p:spPr>
              <a:xfrm>
                <a:off x="3156668" y="2385891"/>
                <a:ext cx="515160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m:rPr>
                          <m:sty m:val="p"/>
                        </m:r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sz="2800" b="0" dirty="0">
                  <a:latin typeface="苹方 中等" panose="020B0400000000000000" pitchFamily="34" charset="-122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𝑤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苹方 中等" panose="020B0400000000000000" pitchFamily="34" charset="-122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苹方 中等" panose="020B0400000000000000" pitchFamily="34" charset="-122"/>
                        </a:rPr>
                        <m:t>−</m:t>
                      </m:r>
                      <m:r>
                        <a:rPr lang="en-US" sz="28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E536093-6A65-904D-9003-137AA10AB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6668" y="2385891"/>
                <a:ext cx="5151603" cy="954107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D140E15-820A-A546-9A0D-208FC95F0394}"/>
              </a:ext>
            </a:extLst>
          </p:cNvPr>
          <p:cNvSpPr txBox="1"/>
          <p:nvPr/>
        </p:nvSpPr>
        <p:spPr>
          <a:xfrm>
            <a:off x="352247" y="5271715"/>
            <a:ext cx="7956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이전까지의 방향의 가속을 받아들여서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그대로 이어나가는 학습 방식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732290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8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</a:t>
            </a: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3" name="슬라이드 8 형태 2"/>
          <p:cNvSpPr txBox="1"/>
          <p:nvPr/>
        </p:nvSpPr>
        <p:spPr>
          <a:xfrm>
            <a:off x="947082" y="309128"/>
            <a:ext cx="6739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다른 최적화 함수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: Adam, </a:t>
            </a:r>
            <a:r>
              <a:rPr kumimoji="0" lang="en-US" altLang="zh-CN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粗体" panose="020B0600000000000000" pitchFamily="34" charset="-122"/>
                <a:ea typeface="苹方 粗体" panose="020B0600000000000000" pitchFamily="34" charset="-122"/>
                <a:cs typeface="+mn-cs"/>
              </a:rPr>
              <a:t>RMSProp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56FAF-92CC-824D-A88D-70A781CD9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50076" r="-54"/>
          <a:stretch/>
        </p:blipFill>
        <p:spPr>
          <a:xfrm>
            <a:off x="947082" y="2743200"/>
            <a:ext cx="4040146" cy="1065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CA1D8-F972-E948-8B0D-39F52A3852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8" t="44831"/>
          <a:stretch/>
        </p:blipFill>
        <p:spPr>
          <a:xfrm>
            <a:off x="6186616" y="2461647"/>
            <a:ext cx="4636357" cy="15351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1064DB-ECE9-BE43-ACC9-2AF0085CCBF8}"/>
              </a:ext>
            </a:extLst>
          </p:cNvPr>
          <p:cNvSpPr txBox="1"/>
          <p:nvPr/>
        </p:nvSpPr>
        <p:spPr>
          <a:xfrm>
            <a:off x="159026" y="1036901"/>
            <a:ext cx="8124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Q) Why do we need other adaptive optimizer?</a:t>
            </a:r>
          </a:p>
          <a:p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왜 우리는 </a:t>
            </a:r>
            <a:r>
              <a:rPr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적응형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최적화 함수를 필요로 할까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925504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0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3" name="슬라이드 10 형태 2"/>
          <p:cNvSpPr txBox="1"/>
          <p:nvPr/>
        </p:nvSpPr>
        <p:spPr>
          <a:xfrm>
            <a:off x="947082" y="309128"/>
            <a:ext cx="2251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latin typeface="苹方 粗体" panose="020B0600000000000000" pitchFamily="34" charset="-122"/>
                <a:ea typeface="苹方 粗体" panose="020B06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苹方 粗体" panose="020B0600000000000000" pitchFamily="34" charset="-122"/>
                <a:cs typeface="+mn-cs"/>
              </a:rPr>
              <a:t>Batch SGD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10" name="슬라이드 10 형태 4"/>
          <p:cNvSpPr/>
          <p:nvPr/>
        </p:nvSpPr>
        <p:spPr>
          <a:xfrm flipH="1">
            <a:off x="752564" y="1523999"/>
            <a:ext cx="45721" cy="47498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슬라이드 10 형태 5"/>
              <p:cNvSpPr/>
              <p:nvPr/>
            </p:nvSpPr>
            <p:spPr>
              <a:xfrm>
                <a:off x="947082" y="1523999"/>
                <a:ext cx="5453718" cy="30194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苹方 细体" panose="020B0200000000000000" pitchFamily="34" charset="-122"/>
                    <a:ea typeface="苹方 细体" panose="020B0200000000000000" pitchFamily="34" charset="-122"/>
                    <a:cs typeface="+mn-cs"/>
                  </a:rPr>
                  <a:t>Batch: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苹方 细体" panose="020B0200000000000000" pitchFamily="34" charset="-122"/>
                    <a:ea typeface="苹方 细体" panose="020B0200000000000000" pitchFamily="34" charset="-122"/>
                    <a:cs typeface="+mn-cs"/>
                  </a:rPr>
                  <a:t>데이터 묶음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苹方 细体" panose="020B0200000000000000" pitchFamily="34" charset="-122"/>
                    <a:ea typeface="苹方 细体" panose="020B0200000000000000" pitchFamily="34" charset="-122"/>
                    <a:cs typeface="+mn-cs"/>
                  </a:rPr>
                  <a:t>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苹方 细体" panose="020B0200000000000000" pitchFamily="34" charset="-122"/>
                    <a:ea typeface="苹方 细体" panose="020B0200000000000000" pitchFamily="34" charset="-122"/>
                    <a:cs typeface="+mn-cs"/>
                  </a:rPr>
                  <a:t>Batch Gradient Descent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η∇</m:t>
                      </m:r>
                      <m:r>
                        <a:rPr kumimoji="0" lang="en-US" altLang="zh-CN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zh-CN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苹方 细体" panose="020B0200000000000000" pitchFamily="34" charset="-122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苹方 细体" panose="020B0200000000000000" pitchFamily="34" charset="-122"/>
                  <a:ea typeface="Cambria Math" panose="020405030504060302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苹方 细体" panose="020B0200000000000000" pitchFamily="34" charset="-122"/>
                    <a:ea typeface="苹方 细体" panose="020B0200000000000000" pitchFamily="34" charset="-122"/>
                    <a:cs typeface="+mn-cs"/>
                  </a:rPr>
                  <a:t>Mini-batch Gradient Descent</a:t>
                </a:r>
              </a:p>
              <a:p>
                <a:pPr latinLnBrk="0">
                  <a:lnSpc>
                    <a:spcPct val="13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η∇</m:t>
                      </m:r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acc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sz="14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苹方 细体" panose="020B0200000000000000" pitchFamily="34" charset="-122"/>
                    <a:ea typeface="苹方 细体" panose="020B0200000000000000" pitchFamily="34" charset="-122"/>
                    <a:cs typeface="+mn-cs"/>
                  </a:rPr>
                  <a:t>Stochastic Gradient Descent</a:t>
                </a:r>
              </a:p>
              <a:p>
                <a:pPr latinLnBrk="0">
                  <a:lnSpc>
                    <a:spcPct val="13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CN" sz="1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η∇</m:t>
                      </m:r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̂"/>
                          <m:ctrlPr>
                            <a:rPr lang="en-US" altLang="zh-CN" sz="1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acc>
                      <m:r>
                        <a:rPr lang="en-US" altLang="zh-CN" sz="1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R="0" lvl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苹方 细体" panose="020B0200000000000000" pitchFamily="34" charset="-122"/>
                  <a:ea typeface="苹方 细体" panose="020B0200000000000000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슬라이드 10 형태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082" y="1523999"/>
                <a:ext cx="5453718" cy="3019481"/>
              </a:xfrm>
              <a:prstGeom prst="rect">
                <a:avLst/>
              </a:prstGeom>
              <a:blipFill>
                <a:blip r:embed="rId3"/>
                <a:stretch>
                  <a:fillRect l="-465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슬라이드 10 형태 6"/>
          <p:cNvGrpSpPr/>
          <p:nvPr/>
        </p:nvGrpSpPr>
        <p:grpSpPr>
          <a:xfrm>
            <a:off x="6813550" y="0"/>
            <a:ext cx="311150" cy="6858000"/>
            <a:chOff x="6813550" y="0"/>
            <a:chExt cx="311150" cy="6858000"/>
          </a:xfrm>
        </p:grpSpPr>
        <p:sp>
          <p:nvSpPr>
            <p:cNvPr id="8" name="슬라이드 10 형태 6 그룹 1"/>
            <p:cNvSpPr/>
            <p:nvPr/>
          </p:nvSpPr>
          <p:spPr>
            <a:xfrm>
              <a:off x="6813550" y="0"/>
              <a:ext cx="140406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20" name="슬라이드 10 형태 6 그룹 2"/>
            <p:cNvSpPr/>
            <p:nvPr/>
          </p:nvSpPr>
          <p:spPr>
            <a:xfrm rot="5400000">
              <a:off x="6712303" y="3302353"/>
              <a:ext cx="654050" cy="17074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035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10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3" name="슬라이드 10 형태 2"/>
          <p:cNvSpPr txBox="1"/>
          <p:nvPr/>
        </p:nvSpPr>
        <p:spPr>
          <a:xfrm>
            <a:off x="947082" y="309128"/>
            <a:ext cx="40430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latin typeface="苹方 粗体" panose="020B0600000000000000" pitchFamily="34" charset="-122"/>
                <a:ea typeface="苹方 粗体" panose="020B06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苹方 粗体" panose="020B0600000000000000" pitchFamily="34" charset="-122"/>
                <a:cs typeface="+mn-cs"/>
              </a:rPr>
              <a:t>Learning rate decay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10" name="슬라이드 10 형태 4"/>
          <p:cNvSpPr/>
          <p:nvPr/>
        </p:nvSpPr>
        <p:spPr>
          <a:xfrm flipH="1">
            <a:off x="752564" y="1523999"/>
            <a:ext cx="45721" cy="47498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1" name="슬라이드 10 형태 5"/>
          <p:cNvSpPr/>
          <p:nvPr/>
        </p:nvSpPr>
        <p:spPr>
          <a:xfrm>
            <a:off x="947082" y="1523999"/>
            <a:ext cx="5453718" cy="1748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Eta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로 적당한 값은 무엇일까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+mj-ea"/>
                <a:ea typeface="+mj-ea"/>
              </a:rPr>
              <a:t>step size, learning rate</a:t>
            </a: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</a:rPr>
              <a:t>로도 불린다</a:t>
            </a:r>
            <a:r>
              <a:rPr lang="en-US" altLang="ko-KR" sz="1400" dirty="0">
                <a:solidFill>
                  <a:prstClr val="black"/>
                </a:solidFill>
                <a:latin typeface="+mj-ea"/>
                <a:ea typeface="+mj-ea"/>
              </a:rPr>
              <a:t>.</a:t>
            </a:r>
            <a:endParaRPr lang="en-US" altLang="zh-CN" sz="1400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400" i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prstClr val="black"/>
                </a:solidFill>
                <a:latin typeface="+mj-ea"/>
                <a:ea typeface="+mj-ea"/>
              </a:rPr>
              <a:t>constant value</a:t>
            </a:r>
            <a:r>
              <a:rPr lang="ko-KR" altLang="en-US" sz="1400" dirty="0" err="1">
                <a:solidFill>
                  <a:prstClr val="black"/>
                </a:solidFill>
                <a:latin typeface="+mj-ea"/>
                <a:ea typeface="+mj-ea"/>
              </a:rPr>
              <a:t>를</a:t>
            </a: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</a:rPr>
              <a:t> 사용하면 </a:t>
            </a:r>
            <a:r>
              <a:rPr lang="ko-KR" altLang="en-US" sz="1400" dirty="0" err="1">
                <a:solidFill>
                  <a:prstClr val="black"/>
                </a:solidFill>
                <a:latin typeface="+mj-ea"/>
                <a:ea typeface="+mj-ea"/>
              </a:rPr>
              <a:t>않좋을까</a:t>
            </a:r>
            <a:r>
              <a:rPr lang="en-US" altLang="zh-CN" sz="1400" dirty="0">
                <a:solidFill>
                  <a:prstClr val="black"/>
                </a:solidFill>
                <a:latin typeface="+mj-ea"/>
                <a:ea typeface="+mj-ea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</a:rPr>
              <a:t>그렇다면 </a:t>
            </a:r>
            <a:r>
              <a:rPr lang="en-US" altLang="ko-KR" sz="1400" dirty="0">
                <a:solidFill>
                  <a:prstClr val="black"/>
                </a:solidFill>
                <a:latin typeface="+mj-ea"/>
                <a:ea typeface="+mj-ea"/>
              </a:rPr>
              <a:t>learning rate</a:t>
            </a:r>
            <a:r>
              <a:rPr lang="ko-KR" altLang="en-US" sz="1400" dirty="0" err="1">
                <a:solidFill>
                  <a:prstClr val="black"/>
                </a:solidFill>
                <a:latin typeface="+mj-ea"/>
                <a:ea typeface="+mj-ea"/>
              </a:rPr>
              <a:t>으로</a:t>
            </a: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</a:rPr>
              <a:t> 어떤 값이 좋을까</a:t>
            </a:r>
            <a:r>
              <a:rPr lang="en-US" altLang="zh-CN" sz="1400" dirty="0">
                <a:solidFill>
                  <a:prstClr val="black"/>
                </a:solidFill>
                <a:latin typeface="+mj-ea"/>
                <a:ea typeface="+mj-ea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+mj-ea"/>
                <a:ea typeface="+mj-ea"/>
              </a:rPr>
              <a:t>어떤 전략을 </a:t>
            </a:r>
            <a:r>
              <a:rPr lang="ko-KR" altLang="en-US" sz="1400" dirty="0" err="1">
                <a:solidFill>
                  <a:prstClr val="black"/>
                </a:solidFill>
                <a:latin typeface="+mj-ea"/>
                <a:ea typeface="+mj-ea"/>
              </a:rPr>
              <a:t>만들어야할까</a:t>
            </a:r>
            <a:r>
              <a:rPr lang="en-US" altLang="ko-KR" sz="1400" dirty="0">
                <a:solidFill>
                  <a:prstClr val="black"/>
                </a:solidFill>
                <a:latin typeface="+mj-ea"/>
                <a:ea typeface="+mj-ea"/>
              </a:rPr>
              <a:t>?</a:t>
            </a:r>
            <a:endParaRPr lang="en-US" altLang="zh-CN" sz="1400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grpSp>
        <p:nvGrpSpPr>
          <p:cNvPr id="4" name="슬라이드 10 형태 6"/>
          <p:cNvGrpSpPr/>
          <p:nvPr/>
        </p:nvGrpSpPr>
        <p:grpSpPr>
          <a:xfrm>
            <a:off x="6813550" y="0"/>
            <a:ext cx="311150" cy="6858000"/>
            <a:chOff x="6813550" y="0"/>
            <a:chExt cx="311150" cy="6858000"/>
          </a:xfrm>
        </p:grpSpPr>
        <p:sp>
          <p:nvSpPr>
            <p:cNvPr id="8" name="슬라이드 10 형태 6 그룹 1"/>
            <p:cNvSpPr/>
            <p:nvPr/>
          </p:nvSpPr>
          <p:spPr>
            <a:xfrm>
              <a:off x="6813550" y="0"/>
              <a:ext cx="140406" cy="685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20" name="슬라이드 10 형태 6 그룹 2"/>
            <p:cNvSpPr/>
            <p:nvPr/>
          </p:nvSpPr>
          <p:spPr>
            <a:xfrm rot="5400000">
              <a:off x="6712303" y="3302353"/>
              <a:ext cx="654050" cy="170744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565B9F7-681E-5B42-B113-42FD16CDE212}"/>
              </a:ext>
            </a:extLst>
          </p:cNvPr>
          <p:cNvSpPr txBox="1"/>
          <p:nvPr/>
        </p:nvSpPr>
        <p:spPr>
          <a:xfrm>
            <a:off x="7181975" y="275066"/>
            <a:ext cx="381867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Step decay</a:t>
            </a:r>
          </a:p>
          <a:p>
            <a:pPr marL="514350" indent="-514350">
              <a:buAutoNum type="arabicPeriod"/>
            </a:pPr>
            <a:endParaRPr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AutoNum type="arabicPeriod"/>
            </a:pPr>
            <a:endParaRPr lang="en-US" altLang="ko-KR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Exponential decay</a:t>
            </a:r>
          </a:p>
          <a:p>
            <a:pPr marL="514350" indent="-514350">
              <a:buAutoNum type="arabicPeriod"/>
            </a:pP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AutoNum type="arabicPeriod"/>
            </a:pP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AutoNum type="arabicPeriod"/>
            </a:pP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AutoNum type="arabicPeriod"/>
            </a:pP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Cosine decay</a:t>
            </a:r>
          </a:p>
        </p:txBody>
      </p:sp>
    </p:spTree>
    <p:extLst>
      <p:ext uri="{BB962C8B-B14F-4D97-AF65-F5344CB8AC3E}">
        <p14:creationId xmlns:p14="http://schemas.microsoft.com/office/powerpoint/2010/main" val="32606501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6242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dirty="0">
                <a:solidFill>
                  <a:prstClr val="black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Code Practice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3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Pytorch</a:t>
            </a: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99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11 형태 5"/>
          <p:cNvSpPr/>
          <p:nvPr/>
        </p:nvSpPr>
        <p:spPr>
          <a:xfrm>
            <a:off x="764737" y="2711539"/>
            <a:ext cx="54229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짧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4095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vs. TensorFlow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A5DDEB-E8BD-7547-AA7A-342447574570}"/>
              </a:ext>
            </a:extLst>
          </p:cNvPr>
          <p:cNvSpPr/>
          <p:nvPr/>
        </p:nvSpPr>
        <p:spPr>
          <a:xfrm>
            <a:off x="67278" y="6488668"/>
            <a:ext cx="37721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https://data-</a:t>
            </a:r>
            <a:r>
              <a:rPr lang="en-US" dirty="0" err="1"/>
              <a:t>newbie.tistory.com</a:t>
            </a:r>
            <a:r>
              <a:rPr lang="en-US" dirty="0"/>
              <a:t>/425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6ABA94-0C9F-2B46-9256-6B29D27C1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79" y="2488758"/>
            <a:ext cx="4451391" cy="2910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A565FB-D2AC-0B40-8DA6-430D198F17C6}"/>
              </a:ext>
            </a:extLst>
          </p:cNvPr>
          <p:cNvSpPr txBox="1"/>
          <p:nvPr/>
        </p:nvSpPr>
        <p:spPr>
          <a:xfrm>
            <a:off x="286912" y="1655995"/>
            <a:ext cx="5312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점유율이 점점 더 늘어남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이유는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554BB-C1A3-904A-BB45-DA74C93E9F71}"/>
              </a:ext>
            </a:extLst>
          </p:cNvPr>
          <p:cNvSpPr txBox="1"/>
          <p:nvPr/>
        </p:nvSpPr>
        <p:spPr>
          <a:xfrm>
            <a:off x="2011680" y="5484815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연구 분야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91EB0A-38E5-CA49-9E3C-2B6F1B965B58}"/>
              </a:ext>
            </a:extLst>
          </p:cNvPr>
          <p:cNvSpPr txBox="1"/>
          <p:nvPr/>
        </p:nvSpPr>
        <p:spPr>
          <a:xfrm>
            <a:off x="5383033" y="2757258"/>
            <a:ext cx="658368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간편함</a:t>
            </a:r>
            <a:endParaRPr lang="en-US" altLang="ko-KR" sz="24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Numpy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와 유사함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매우 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pythonic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함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Debugging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이 </a:t>
            </a:r>
            <a:r>
              <a:rPr lang="ko-KR" altLang="en-US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쉬운편임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Tensorflow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버전 업데이트가 잦음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endParaRPr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버전 충돌 이슈가 자주 생김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불편함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lvl="1"/>
            <a:endParaRPr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대중성</a:t>
            </a:r>
            <a:endParaRPr lang="en-US" altLang="ko-KR" sz="24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다양한 최신 기술의 구현이 잘 되어 있음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반면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Tensorflow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아님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Google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</a:t>
            </a:r>
            <a:r>
              <a:rPr lang="en-US" altLang="ko-KR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Deepmind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Engineer/Researcher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들도 불만을 가짐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10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11 형태 4"/>
          <p:cNvSpPr txBox="1"/>
          <p:nvPr/>
        </p:nvSpPr>
        <p:spPr>
          <a:xfrm>
            <a:off x="679916" y="1511210"/>
            <a:ext cx="3977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Sidewalk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3" name="슬라이드 11 형태 5"/>
          <p:cNvSpPr/>
          <p:nvPr/>
        </p:nvSpPr>
        <p:spPr>
          <a:xfrm>
            <a:off x="764737" y="2711539"/>
            <a:ext cx="54229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시나리오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68D530-2E92-8049-96FE-2D8DCC4C3700}"/>
              </a:ext>
            </a:extLst>
          </p:cNvPr>
          <p:cNvSpPr txBox="1"/>
          <p:nvPr/>
        </p:nvSpPr>
        <p:spPr>
          <a:xfrm>
            <a:off x="225324" y="998763"/>
            <a:ext cx="601533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데이터 준비</a:t>
            </a:r>
            <a:endParaRPr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입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출력 데이터를 담는 </a:t>
            </a:r>
            <a:r>
              <a:rPr lang="ko-KR" altLang="en-US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텐서를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생성함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학습 </a:t>
            </a:r>
            <a:r>
              <a:rPr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생성</a:t>
            </a:r>
            <a:endParaRPr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임의의 수로 채워진 </a:t>
            </a:r>
            <a:r>
              <a:rPr lang="ko-KR" altLang="en-US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텐서를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제공함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네트워크 모델</a:t>
            </a:r>
            <a:endParaRPr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입력 데이터와 학습 </a:t>
            </a:r>
            <a:r>
              <a:rPr lang="ko-KR" altLang="en-US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파라미터를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기반으로 출력물을 만드는 모델링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오차</a:t>
            </a:r>
            <a:endParaRPr lang="en-US" altLang="ko-KR" sz="20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모델 정확도 혹은 학습 정도에 대한 정보를 제공</a:t>
            </a:r>
            <a:endParaRPr lang="en-US" altLang="ko-KR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ko-KR" altLang="en-US" sz="2000" b="1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옵티마이저</a:t>
            </a:r>
            <a:endParaRPr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14400" lvl="1" indent="-457200">
              <a:buFont typeface="Wingdings" pitchFamily="2" charset="2"/>
              <a:buChar char="§"/>
            </a:pP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초기에 생성된 임의의 가중치를 학습시켜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모델의 출력이 의도하는 방향으로 가게 만듦</a:t>
            </a:r>
            <a:r>
              <a:rPr lang="en-US" altLang="ko-KR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D4222-4DFB-734A-8A3E-98EDA7DC6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458" y="326003"/>
            <a:ext cx="5786354" cy="63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84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슬라이드 11 형태 4"/>
          <p:cNvSpPr txBox="1"/>
          <p:nvPr/>
        </p:nvSpPr>
        <p:spPr>
          <a:xfrm>
            <a:off x="679916" y="1511210"/>
            <a:ext cx="39773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Sidewalk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3" name="슬라이드 11 형태 5"/>
          <p:cNvSpPr/>
          <p:nvPr/>
        </p:nvSpPr>
        <p:spPr>
          <a:xfrm>
            <a:off x="764737" y="2711539"/>
            <a:ext cx="54229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Numpy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FAE28-0B53-D94F-B58D-AF2BCFBCBA9B}"/>
              </a:ext>
            </a:extLst>
          </p:cNvPr>
          <p:cNvSpPr txBox="1"/>
          <p:nvPr/>
        </p:nvSpPr>
        <p:spPr>
          <a:xfrm>
            <a:off x="296883" y="998763"/>
            <a:ext cx="53479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Numpy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: Numerical Python Package</a:t>
            </a:r>
            <a:b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</a:b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다차원 배열 처리에 대하여 빠르고 </a:t>
            </a:r>
            <a:r>
              <a:rPr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효율적임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5030-BFD0-5C47-82B9-7501FA8B6C98}"/>
              </a:ext>
            </a:extLst>
          </p:cNvPr>
          <p:cNvSpPr txBox="1"/>
          <p:nvPr/>
        </p:nvSpPr>
        <p:spPr>
          <a:xfrm>
            <a:off x="225631" y="6400800"/>
            <a:ext cx="3067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http://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www.numpy.org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AAFA04-11C8-2D49-9BD3-BD000683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227" y="2219096"/>
            <a:ext cx="3786881" cy="337526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C3DA4A-6BF1-E741-A993-6E777DD99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833" y="2179463"/>
            <a:ext cx="2541319" cy="34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65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Numpy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FAE28-0B53-D94F-B58D-AF2BCFBCBA9B}"/>
              </a:ext>
            </a:extLst>
          </p:cNvPr>
          <p:cNvSpPr txBox="1"/>
          <p:nvPr/>
        </p:nvSpPr>
        <p:spPr>
          <a:xfrm>
            <a:off x="296883" y="998763"/>
            <a:ext cx="2795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Matrix 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연산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벡터 내적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5030-BFD0-5C47-82B9-7501FA8B6C98}"/>
              </a:ext>
            </a:extLst>
          </p:cNvPr>
          <p:cNvSpPr txBox="1"/>
          <p:nvPr/>
        </p:nvSpPr>
        <p:spPr>
          <a:xfrm>
            <a:off x="225631" y="6400800"/>
            <a:ext cx="3067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http://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www.numpy.org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5CDA55-503B-B24D-8CD8-ED1618D8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02" y="2080233"/>
            <a:ext cx="3747294" cy="34655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762554-7C80-B74A-AEA0-531E5AF50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193" y="2683245"/>
            <a:ext cx="3468482" cy="225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2962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</a:t>
            </a: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1454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Numpy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FAE28-0B53-D94F-B58D-AF2BCFBCBA9B}"/>
              </a:ext>
            </a:extLst>
          </p:cNvPr>
          <p:cNvSpPr txBox="1"/>
          <p:nvPr/>
        </p:nvSpPr>
        <p:spPr>
          <a:xfrm>
            <a:off x="296883" y="998763"/>
            <a:ext cx="35141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Indexing/Slicing, Condition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7E5030-BFD0-5C47-82B9-7501FA8B6C98}"/>
              </a:ext>
            </a:extLst>
          </p:cNvPr>
          <p:cNvSpPr txBox="1"/>
          <p:nvPr/>
        </p:nvSpPr>
        <p:spPr>
          <a:xfrm>
            <a:off x="225631" y="6400800"/>
            <a:ext cx="3067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http://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www.numpy.org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7A26D-842B-664A-B374-B8A79649A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84" y="2849747"/>
            <a:ext cx="5600164" cy="1947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C327F3-219D-314B-8111-006E2DEBE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48" y="2545028"/>
            <a:ext cx="4607381" cy="252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7463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6335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Computer Vision</a:t>
            </a:r>
            <a:r>
              <a:rPr lang="en-US" altLang="ko-KR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 - Applications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388CB59-DF22-4846-AABF-473E1CEE8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58" y="5338267"/>
            <a:ext cx="1590548" cy="12724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66741E-B6B5-5247-8940-082DF8FB4D04}"/>
              </a:ext>
            </a:extLst>
          </p:cNvPr>
          <p:cNvSpPr txBox="1"/>
          <p:nvPr/>
        </p:nvSpPr>
        <p:spPr>
          <a:xfrm>
            <a:off x="138023" y="1013522"/>
            <a:ext cx="441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물체 인식 </a:t>
            </a:r>
            <a:r>
              <a:rPr kumimoji="1" lang="en-US" altLang="ko-KR" sz="24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(Object detection)</a:t>
            </a:r>
            <a:endParaRPr kumimoji="1" lang="ko-KR" altLang="en-US" sz="24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5A38836-25EA-7C40-91FB-BA2B7AB8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31" y="1594806"/>
            <a:ext cx="7181233" cy="258493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C7B248-6D4C-2D4C-B73A-35AE00E9C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479" y="4299355"/>
            <a:ext cx="6803136" cy="24547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B9C0466-1879-B14C-A8D3-DAEE53C549CB}"/>
              </a:ext>
            </a:extLst>
          </p:cNvPr>
          <p:cNvSpPr txBox="1"/>
          <p:nvPr/>
        </p:nvSpPr>
        <p:spPr>
          <a:xfrm>
            <a:off x="8129016" y="2176272"/>
            <a:ext cx="187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자율 </a:t>
            </a:r>
            <a:r>
              <a:rPr kumimoji="1" lang="ko-KR" altLang="en-US" sz="2800" b="1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주행차</a:t>
            </a:r>
            <a:endParaRPr kumimoji="1" lang="ko-KR" altLang="en-US" sz="2800" b="1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24591D-972B-1642-8360-75B9E638AB1B}"/>
              </a:ext>
            </a:extLst>
          </p:cNvPr>
          <p:cNvSpPr txBox="1"/>
          <p:nvPr/>
        </p:nvSpPr>
        <p:spPr>
          <a:xfrm>
            <a:off x="8129015" y="5076657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800" b="1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무인 편의점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C8B2CC7-CA6F-B341-ABA5-FDCD44C199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6232" y="2699492"/>
            <a:ext cx="1778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56076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2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1487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0FAE28-0B53-D94F-B58D-AF2BCFBCBA9B}"/>
              </a:ext>
            </a:extLst>
          </p:cNvPr>
          <p:cNvSpPr txBox="1"/>
          <p:nvPr/>
        </p:nvSpPr>
        <p:spPr>
          <a:xfrm>
            <a:off x="296883" y="998763"/>
            <a:ext cx="4932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Why 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? What are CPU and GPU?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2BB54-AF1C-4544-8D12-B04D2E83B719}"/>
              </a:ext>
            </a:extLst>
          </p:cNvPr>
          <p:cNvSpPr txBox="1"/>
          <p:nvPr/>
        </p:nvSpPr>
        <p:spPr>
          <a:xfrm>
            <a:off x="356260" y="1638795"/>
            <a:ext cx="60195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Numpy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와 같은 연산을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GPU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가속 연산으로 대체</a:t>
            </a:r>
            <a:endParaRPr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심층 신경망 구축</a:t>
            </a:r>
            <a:endParaRPr lang="en-US" altLang="ko-KR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사용 편리성 </a:t>
            </a:r>
            <a:r>
              <a:rPr lang="en-US" altLang="ko-KR" sz="20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&amp;</a:t>
            </a:r>
            <a:r>
              <a:rPr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기술 단순성</a:t>
            </a:r>
            <a:endParaRPr lang="en-US" sz="2000" b="1" dirty="0">
              <a:solidFill>
                <a:srgbClr val="C00000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DD8DA1-8938-AE4B-898A-4FD2E5FF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280" y="2654458"/>
            <a:ext cx="5644473" cy="35886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150AD6-4D82-C042-8DE7-EDC2EB2734A4}"/>
              </a:ext>
            </a:extLst>
          </p:cNvPr>
          <p:cNvSpPr txBox="1"/>
          <p:nvPr/>
        </p:nvSpPr>
        <p:spPr>
          <a:xfrm>
            <a:off x="399143" y="3819743"/>
            <a:ext cx="5192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처리 방식에서의 차이</a:t>
            </a:r>
            <a:endParaRPr lang="en-US" altLang="ko-KR" sz="1600" b="1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342900" indent="-342900">
              <a:buFontTx/>
              <a:buChar char="-"/>
            </a:pPr>
            <a:r>
              <a:rPr lang="en-US" altLang="ko-KR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CPU: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직렬 처리에 최적화된 몇 개의 코어</a:t>
            </a:r>
            <a:endParaRPr lang="en-US" altLang="ko-KR" sz="16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342900" indent="-342900">
              <a:buFontTx/>
              <a:buChar char="-"/>
            </a:pPr>
            <a:r>
              <a:rPr 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GPU: </a:t>
            </a:r>
            <a:r>
              <a:rPr lang="ko-KR" altLang="en-US" sz="16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병렬 처리 용으로 설계된 수천 개의 소형 코어</a:t>
            </a:r>
            <a:endParaRPr lang="en-US" sz="16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00207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30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2588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(GPU)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9C93B7-CBC4-2544-ADE7-48ED14A1B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15" y="1889578"/>
            <a:ext cx="3718850" cy="34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7887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텐서</a:t>
            </a:r>
            <a:r>
              <a:rPr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종류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28821-6789-B946-A371-EB98A2C81370}"/>
              </a:ext>
            </a:extLst>
          </p:cNvPr>
          <p:cNvSpPr txBox="1"/>
          <p:nvPr/>
        </p:nvSpPr>
        <p:spPr>
          <a:xfrm>
            <a:off x="480447" y="1255363"/>
            <a:ext cx="4753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-0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차원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1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차원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2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차원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3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차원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4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차원 </a:t>
            </a:r>
            <a:r>
              <a:rPr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텐서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D0BCC-63AF-014A-800F-6D18925F9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649" y="2847814"/>
            <a:ext cx="5753583" cy="263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79635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C37578-9DE9-374C-AE07-C63989BF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79" y="3359396"/>
            <a:ext cx="5017356" cy="30505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EA6898-6150-BD4E-AAD5-92A2178AC557}"/>
              </a:ext>
            </a:extLst>
          </p:cNvPr>
          <p:cNvSpPr/>
          <p:nvPr/>
        </p:nvSpPr>
        <p:spPr>
          <a:xfrm>
            <a:off x="108488" y="4231037"/>
            <a:ext cx="2836190" cy="2107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322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Autograd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28821-6789-B946-A371-EB98A2C81370}"/>
              </a:ext>
            </a:extLst>
          </p:cNvPr>
          <p:cNvSpPr txBox="1"/>
          <p:nvPr/>
        </p:nvSpPr>
        <p:spPr>
          <a:xfrm>
            <a:off x="480447" y="1255363"/>
            <a:ext cx="3619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Variable computation graph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544F5-97A0-5B4C-8946-CBA3D2609E58}"/>
              </a:ext>
            </a:extLst>
          </p:cNvPr>
          <p:cNvGrpSpPr/>
          <p:nvPr/>
        </p:nvGrpSpPr>
        <p:grpSpPr>
          <a:xfrm>
            <a:off x="313364" y="4479549"/>
            <a:ext cx="2480103" cy="1656257"/>
            <a:chOff x="2964920" y="2744277"/>
            <a:chExt cx="2480103" cy="16562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81726F-D808-9D44-9B53-B83D7DAC3949}"/>
                </a:ext>
              </a:extLst>
            </p:cNvPr>
            <p:cNvSpPr txBox="1"/>
            <p:nvPr/>
          </p:nvSpPr>
          <p:spPr>
            <a:xfrm>
              <a:off x="2964920" y="2744277"/>
              <a:ext cx="2480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latin typeface="苹方 中等" panose="020B0400000000000000" pitchFamily="34" charset="-122"/>
                  <a:ea typeface="苹方 中等" panose="020B0400000000000000" pitchFamily="34" charset="-122"/>
                </a:rPr>
                <a:t>autograd.Variable</a:t>
              </a:r>
              <a:endParaRPr 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A6A631-D1D1-5A48-8332-610B73492BAE}"/>
                </a:ext>
              </a:extLst>
            </p:cNvPr>
            <p:cNvSpPr txBox="1"/>
            <p:nvPr/>
          </p:nvSpPr>
          <p:spPr>
            <a:xfrm>
              <a:off x="3022169" y="3363132"/>
              <a:ext cx="726481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41681D-90B9-6244-A186-635E7AC2C662}"/>
                </a:ext>
              </a:extLst>
            </p:cNvPr>
            <p:cNvSpPr txBox="1"/>
            <p:nvPr/>
          </p:nvSpPr>
          <p:spPr>
            <a:xfrm>
              <a:off x="4585365" y="3363132"/>
              <a:ext cx="750526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grad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111620-386E-3C4E-9313-0DA2DAEF814D}"/>
                </a:ext>
              </a:extLst>
            </p:cNvPr>
            <p:cNvSpPr txBox="1"/>
            <p:nvPr/>
          </p:nvSpPr>
          <p:spPr>
            <a:xfrm>
              <a:off x="3680309" y="4000424"/>
              <a:ext cx="1049326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creator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1123572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C37578-9DE9-374C-AE07-C63989BF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547" y="260755"/>
            <a:ext cx="2932690" cy="17830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EA6898-6150-BD4E-AAD5-92A2178AC557}"/>
              </a:ext>
            </a:extLst>
          </p:cNvPr>
          <p:cNvSpPr/>
          <p:nvPr/>
        </p:nvSpPr>
        <p:spPr>
          <a:xfrm>
            <a:off x="108488" y="4231037"/>
            <a:ext cx="2836190" cy="2107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322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Autograd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28821-6789-B946-A371-EB98A2C81370}"/>
              </a:ext>
            </a:extLst>
          </p:cNvPr>
          <p:cNvSpPr txBox="1"/>
          <p:nvPr/>
        </p:nvSpPr>
        <p:spPr>
          <a:xfrm>
            <a:off x="480447" y="1255363"/>
            <a:ext cx="61446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Variable computation graph: 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requires_grad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=True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544F5-97A0-5B4C-8946-CBA3D2609E58}"/>
              </a:ext>
            </a:extLst>
          </p:cNvPr>
          <p:cNvGrpSpPr/>
          <p:nvPr/>
        </p:nvGrpSpPr>
        <p:grpSpPr>
          <a:xfrm>
            <a:off x="313364" y="4479549"/>
            <a:ext cx="2480103" cy="1656257"/>
            <a:chOff x="2964920" y="2744277"/>
            <a:chExt cx="2480103" cy="16562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81726F-D808-9D44-9B53-B83D7DAC3949}"/>
                </a:ext>
              </a:extLst>
            </p:cNvPr>
            <p:cNvSpPr txBox="1"/>
            <p:nvPr/>
          </p:nvSpPr>
          <p:spPr>
            <a:xfrm>
              <a:off x="2964920" y="2744277"/>
              <a:ext cx="2480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latin typeface="苹方 中等" panose="020B0400000000000000" pitchFamily="34" charset="-122"/>
                  <a:ea typeface="苹方 中等" panose="020B0400000000000000" pitchFamily="34" charset="-122"/>
                </a:rPr>
                <a:t>autograd.Variable</a:t>
              </a:r>
              <a:endParaRPr 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A6A631-D1D1-5A48-8332-610B73492BAE}"/>
                </a:ext>
              </a:extLst>
            </p:cNvPr>
            <p:cNvSpPr txBox="1"/>
            <p:nvPr/>
          </p:nvSpPr>
          <p:spPr>
            <a:xfrm>
              <a:off x="3022169" y="3363132"/>
              <a:ext cx="726481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41681D-90B9-6244-A186-635E7AC2C662}"/>
                </a:ext>
              </a:extLst>
            </p:cNvPr>
            <p:cNvSpPr txBox="1"/>
            <p:nvPr/>
          </p:nvSpPr>
          <p:spPr>
            <a:xfrm>
              <a:off x="4585365" y="3363132"/>
              <a:ext cx="750526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grad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111620-386E-3C4E-9313-0DA2DAEF814D}"/>
                </a:ext>
              </a:extLst>
            </p:cNvPr>
            <p:cNvSpPr txBox="1"/>
            <p:nvPr/>
          </p:nvSpPr>
          <p:spPr>
            <a:xfrm>
              <a:off x="3680309" y="4000424"/>
              <a:ext cx="1049326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creator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AE1051B-F741-C34B-AF75-7C2CD81C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0844" y="2355742"/>
            <a:ext cx="8712955" cy="39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09286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C37578-9DE9-374C-AE07-C63989BF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547" y="260755"/>
            <a:ext cx="2932690" cy="17830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EA6898-6150-BD4E-AAD5-92A2178AC557}"/>
              </a:ext>
            </a:extLst>
          </p:cNvPr>
          <p:cNvSpPr/>
          <p:nvPr/>
        </p:nvSpPr>
        <p:spPr>
          <a:xfrm>
            <a:off x="108488" y="4231037"/>
            <a:ext cx="2836190" cy="2107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322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Autograd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28821-6789-B946-A371-EB98A2C81370}"/>
              </a:ext>
            </a:extLst>
          </p:cNvPr>
          <p:cNvSpPr txBox="1"/>
          <p:nvPr/>
        </p:nvSpPr>
        <p:spPr>
          <a:xfrm>
            <a:off x="480447" y="1255363"/>
            <a:ext cx="5158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Variable computation graph: .backward()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544F5-97A0-5B4C-8946-CBA3D2609E58}"/>
              </a:ext>
            </a:extLst>
          </p:cNvPr>
          <p:cNvGrpSpPr/>
          <p:nvPr/>
        </p:nvGrpSpPr>
        <p:grpSpPr>
          <a:xfrm>
            <a:off x="313364" y="4479549"/>
            <a:ext cx="2480103" cy="1656257"/>
            <a:chOff x="2964920" y="2744277"/>
            <a:chExt cx="2480103" cy="16562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81726F-D808-9D44-9B53-B83D7DAC3949}"/>
                </a:ext>
              </a:extLst>
            </p:cNvPr>
            <p:cNvSpPr txBox="1"/>
            <p:nvPr/>
          </p:nvSpPr>
          <p:spPr>
            <a:xfrm>
              <a:off x="2964920" y="2744277"/>
              <a:ext cx="2480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latin typeface="苹方 中等" panose="020B0400000000000000" pitchFamily="34" charset="-122"/>
                  <a:ea typeface="苹方 中等" panose="020B0400000000000000" pitchFamily="34" charset="-122"/>
                </a:rPr>
                <a:t>autograd.Variable</a:t>
              </a:r>
              <a:endParaRPr 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A6A631-D1D1-5A48-8332-610B73492BAE}"/>
                </a:ext>
              </a:extLst>
            </p:cNvPr>
            <p:cNvSpPr txBox="1"/>
            <p:nvPr/>
          </p:nvSpPr>
          <p:spPr>
            <a:xfrm>
              <a:off x="3022169" y="3363132"/>
              <a:ext cx="726481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41681D-90B9-6244-A186-635E7AC2C662}"/>
                </a:ext>
              </a:extLst>
            </p:cNvPr>
            <p:cNvSpPr txBox="1"/>
            <p:nvPr/>
          </p:nvSpPr>
          <p:spPr>
            <a:xfrm>
              <a:off x="4585365" y="3363132"/>
              <a:ext cx="750526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grad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111620-386E-3C4E-9313-0DA2DAEF814D}"/>
                </a:ext>
              </a:extLst>
            </p:cNvPr>
            <p:cNvSpPr txBox="1"/>
            <p:nvPr/>
          </p:nvSpPr>
          <p:spPr>
            <a:xfrm>
              <a:off x="3680309" y="4000424"/>
              <a:ext cx="1049326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creator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2AC19B-5022-4343-836A-B4BBDB6D0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38" y="2570728"/>
            <a:ext cx="6404804" cy="38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78441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C37578-9DE9-374C-AE07-C63989BFF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547" y="260755"/>
            <a:ext cx="2932690" cy="17830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BEA6898-6150-BD4E-AAD5-92A2178AC557}"/>
              </a:ext>
            </a:extLst>
          </p:cNvPr>
          <p:cNvSpPr/>
          <p:nvPr/>
        </p:nvSpPr>
        <p:spPr>
          <a:xfrm>
            <a:off x="108488" y="4231037"/>
            <a:ext cx="2836190" cy="21077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322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Autograd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28821-6789-B946-A371-EB98A2C81370}"/>
              </a:ext>
            </a:extLst>
          </p:cNvPr>
          <p:cNvSpPr txBox="1"/>
          <p:nvPr/>
        </p:nvSpPr>
        <p:spPr>
          <a:xfrm>
            <a:off x="480447" y="1255363"/>
            <a:ext cx="5158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Variable computation graph: .backward()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A544F5-97A0-5B4C-8946-CBA3D2609E58}"/>
              </a:ext>
            </a:extLst>
          </p:cNvPr>
          <p:cNvGrpSpPr/>
          <p:nvPr/>
        </p:nvGrpSpPr>
        <p:grpSpPr>
          <a:xfrm>
            <a:off x="313364" y="4479549"/>
            <a:ext cx="2480103" cy="1656257"/>
            <a:chOff x="2964920" y="2744277"/>
            <a:chExt cx="2480103" cy="165625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81726F-D808-9D44-9B53-B83D7DAC3949}"/>
                </a:ext>
              </a:extLst>
            </p:cNvPr>
            <p:cNvSpPr txBox="1"/>
            <p:nvPr/>
          </p:nvSpPr>
          <p:spPr>
            <a:xfrm>
              <a:off x="2964920" y="2744277"/>
              <a:ext cx="24801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err="1">
                  <a:latin typeface="苹方 中等" panose="020B0400000000000000" pitchFamily="34" charset="-122"/>
                  <a:ea typeface="苹方 中等" panose="020B0400000000000000" pitchFamily="34" charset="-122"/>
                </a:rPr>
                <a:t>autograd.Variable</a:t>
              </a:r>
              <a:endParaRPr lang="en-US" sz="2000" b="1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A6A631-D1D1-5A48-8332-610B73492BAE}"/>
                </a:ext>
              </a:extLst>
            </p:cNvPr>
            <p:cNvSpPr txBox="1"/>
            <p:nvPr/>
          </p:nvSpPr>
          <p:spPr>
            <a:xfrm>
              <a:off x="3022169" y="3363132"/>
              <a:ext cx="726481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data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41681D-90B9-6244-A186-635E7AC2C662}"/>
                </a:ext>
              </a:extLst>
            </p:cNvPr>
            <p:cNvSpPr txBox="1"/>
            <p:nvPr/>
          </p:nvSpPr>
          <p:spPr>
            <a:xfrm>
              <a:off x="4585365" y="3363132"/>
              <a:ext cx="750526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grad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111620-386E-3C4E-9313-0DA2DAEF814D}"/>
                </a:ext>
              </a:extLst>
            </p:cNvPr>
            <p:cNvSpPr txBox="1"/>
            <p:nvPr/>
          </p:nvSpPr>
          <p:spPr>
            <a:xfrm>
              <a:off x="3680309" y="4000424"/>
              <a:ext cx="1049326" cy="400110"/>
            </a:xfrm>
            <a:prstGeom prst="rect">
              <a:avLst/>
            </a:prstGeom>
            <a:grpFill/>
            <a:ln>
              <a:solidFill>
                <a:schemeClr val="tx1"/>
              </a:solidFill>
              <a:prstDash val="sysDot"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苹方 中等" panose="020B0400000000000000" pitchFamily="34" charset="-122"/>
                  <a:ea typeface="苹方 中等" panose="020B0400000000000000" pitchFamily="34" charset="-122"/>
                </a:rPr>
                <a:t>creator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A2AC19B-5022-4343-836A-B4BBDB6D0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038" y="2570728"/>
            <a:ext cx="6404804" cy="381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4331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36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322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Autograd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28821-6789-B946-A371-EB98A2C81370}"/>
              </a:ext>
            </a:extLst>
          </p:cNvPr>
          <p:cNvSpPr txBox="1"/>
          <p:nvPr/>
        </p:nvSpPr>
        <p:spPr>
          <a:xfrm>
            <a:off x="480447" y="1255363"/>
            <a:ext cx="5375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Variable computation graph: .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retain_grad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D98A7E-12C3-E143-9C9A-9B5D3F76A10C}"/>
              </a:ext>
            </a:extLst>
          </p:cNvPr>
          <p:cNvGrpSpPr/>
          <p:nvPr/>
        </p:nvGrpSpPr>
        <p:grpSpPr>
          <a:xfrm>
            <a:off x="8849532" y="201478"/>
            <a:ext cx="2836190" cy="2107770"/>
            <a:chOff x="108488" y="4231037"/>
            <a:chExt cx="2836190" cy="2107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EA6898-6150-BD4E-AAD5-92A2178AC557}"/>
                </a:ext>
              </a:extLst>
            </p:cNvPr>
            <p:cNvSpPr/>
            <p:nvPr/>
          </p:nvSpPr>
          <p:spPr>
            <a:xfrm>
              <a:off x="108488" y="4231037"/>
              <a:ext cx="2836190" cy="21077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EA544F5-97A0-5B4C-8946-CBA3D2609E58}"/>
                </a:ext>
              </a:extLst>
            </p:cNvPr>
            <p:cNvGrpSpPr/>
            <p:nvPr/>
          </p:nvGrpSpPr>
          <p:grpSpPr>
            <a:xfrm>
              <a:off x="309281" y="4456793"/>
              <a:ext cx="2480103" cy="1656257"/>
              <a:chOff x="2964920" y="2744277"/>
              <a:chExt cx="2480103" cy="1656257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81726F-D808-9D44-9B53-B83D7DAC3949}"/>
                  </a:ext>
                </a:extLst>
              </p:cNvPr>
              <p:cNvSpPr txBox="1"/>
              <p:nvPr/>
            </p:nvSpPr>
            <p:spPr>
              <a:xfrm>
                <a:off x="2964920" y="2744277"/>
                <a:ext cx="24801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autograd.Variable</a:t>
                </a:r>
                <a:endParaRPr lang="en-US" sz="2000" b="1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A6A631-D1D1-5A48-8332-610B73492BAE}"/>
                  </a:ext>
                </a:extLst>
              </p:cNvPr>
              <p:cNvSpPr txBox="1"/>
              <p:nvPr/>
            </p:nvSpPr>
            <p:spPr>
              <a:xfrm>
                <a:off x="3022169" y="3363132"/>
                <a:ext cx="726481" cy="4001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data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1681D-90B9-6244-A186-635E7AC2C662}"/>
                  </a:ext>
                </a:extLst>
              </p:cNvPr>
              <p:cNvSpPr txBox="1"/>
              <p:nvPr/>
            </p:nvSpPr>
            <p:spPr>
              <a:xfrm>
                <a:off x="4585365" y="3363132"/>
                <a:ext cx="750526" cy="4001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grad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111620-386E-3C4E-9313-0DA2DAEF814D}"/>
                  </a:ext>
                </a:extLst>
              </p:cNvPr>
              <p:cNvSpPr txBox="1"/>
              <p:nvPr/>
            </p:nvSpPr>
            <p:spPr>
              <a:xfrm>
                <a:off x="3680309" y="4000424"/>
                <a:ext cx="1049326" cy="4001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creator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B6B151-7D40-184D-89E1-6D3AD4709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288" y="2324747"/>
            <a:ext cx="10254713" cy="45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8125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37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322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Autograd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28821-6789-B946-A371-EB98A2C81370}"/>
              </a:ext>
            </a:extLst>
          </p:cNvPr>
          <p:cNvSpPr txBox="1"/>
          <p:nvPr/>
        </p:nvSpPr>
        <p:spPr>
          <a:xfrm>
            <a:off x="480447" y="1255363"/>
            <a:ext cx="71320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Variable computation graph: .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retain_grad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() / 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grad_zero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_()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D98A7E-12C3-E143-9C9A-9B5D3F76A10C}"/>
              </a:ext>
            </a:extLst>
          </p:cNvPr>
          <p:cNvGrpSpPr/>
          <p:nvPr/>
        </p:nvGrpSpPr>
        <p:grpSpPr>
          <a:xfrm>
            <a:off x="8849532" y="201478"/>
            <a:ext cx="2836190" cy="2107770"/>
            <a:chOff x="108488" y="4231037"/>
            <a:chExt cx="2836190" cy="2107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EA6898-6150-BD4E-AAD5-92A2178AC557}"/>
                </a:ext>
              </a:extLst>
            </p:cNvPr>
            <p:cNvSpPr/>
            <p:nvPr/>
          </p:nvSpPr>
          <p:spPr>
            <a:xfrm>
              <a:off x="108488" y="4231037"/>
              <a:ext cx="2836190" cy="21077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EA544F5-97A0-5B4C-8946-CBA3D2609E58}"/>
                </a:ext>
              </a:extLst>
            </p:cNvPr>
            <p:cNvGrpSpPr/>
            <p:nvPr/>
          </p:nvGrpSpPr>
          <p:grpSpPr>
            <a:xfrm>
              <a:off x="309281" y="4456793"/>
              <a:ext cx="2480103" cy="1656257"/>
              <a:chOff x="2964920" y="2744277"/>
              <a:chExt cx="2480103" cy="1656257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81726F-D808-9D44-9B53-B83D7DAC3949}"/>
                  </a:ext>
                </a:extLst>
              </p:cNvPr>
              <p:cNvSpPr txBox="1"/>
              <p:nvPr/>
            </p:nvSpPr>
            <p:spPr>
              <a:xfrm>
                <a:off x="2964920" y="2744277"/>
                <a:ext cx="24801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autograd.Variable</a:t>
                </a:r>
                <a:endParaRPr lang="en-US" sz="2000" b="1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A6A631-D1D1-5A48-8332-610B73492BAE}"/>
                  </a:ext>
                </a:extLst>
              </p:cNvPr>
              <p:cNvSpPr txBox="1"/>
              <p:nvPr/>
            </p:nvSpPr>
            <p:spPr>
              <a:xfrm>
                <a:off x="3022169" y="3363132"/>
                <a:ext cx="726481" cy="4001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data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1681D-90B9-6244-A186-635E7AC2C662}"/>
                  </a:ext>
                </a:extLst>
              </p:cNvPr>
              <p:cNvSpPr txBox="1"/>
              <p:nvPr/>
            </p:nvSpPr>
            <p:spPr>
              <a:xfrm>
                <a:off x="4585365" y="3363132"/>
                <a:ext cx="750526" cy="4001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grad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111620-386E-3C4E-9313-0DA2DAEF814D}"/>
                  </a:ext>
                </a:extLst>
              </p:cNvPr>
              <p:cNvSpPr txBox="1"/>
              <p:nvPr/>
            </p:nvSpPr>
            <p:spPr>
              <a:xfrm>
                <a:off x="3680309" y="4000424"/>
                <a:ext cx="1049326" cy="4001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creator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F649F82-5324-A247-87E0-206A526E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580" y="2256989"/>
            <a:ext cx="8112308" cy="46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23905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38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3220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Autograd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828821-6789-B946-A371-EB98A2C81370}"/>
              </a:ext>
            </a:extLst>
          </p:cNvPr>
          <p:cNvSpPr txBox="1"/>
          <p:nvPr/>
        </p:nvSpPr>
        <p:spPr>
          <a:xfrm>
            <a:off x="480447" y="1255363"/>
            <a:ext cx="7605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Variable computation graph: .detach() (for </a:t>
            </a:r>
            <a:r>
              <a:rPr lang="en-US" sz="20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Transfer Learning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D98A7E-12C3-E143-9C9A-9B5D3F76A10C}"/>
              </a:ext>
            </a:extLst>
          </p:cNvPr>
          <p:cNvGrpSpPr/>
          <p:nvPr/>
        </p:nvGrpSpPr>
        <p:grpSpPr>
          <a:xfrm>
            <a:off x="8849532" y="201478"/>
            <a:ext cx="2836190" cy="2107770"/>
            <a:chOff x="108488" y="4231037"/>
            <a:chExt cx="2836190" cy="210777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EA6898-6150-BD4E-AAD5-92A2178AC557}"/>
                </a:ext>
              </a:extLst>
            </p:cNvPr>
            <p:cNvSpPr/>
            <p:nvPr/>
          </p:nvSpPr>
          <p:spPr>
            <a:xfrm>
              <a:off x="108488" y="4231037"/>
              <a:ext cx="2836190" cy="210777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苹方 中等" panose="020B0400000000000000" pitchFamily="34" charset="-122"/>
                <a:ea typeface="苹方 中等" panose="020B0400000000000000" pitchFamily="34" charset="-122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EA544F5-97A0-5B4C-8946-CBA3D2609E58}"/>
                </a:ext>
              </a:extLst>
            </p:cNvPr>
            <p:cNvGrpSpPr/>
            <p:nvPr/>
          </p:nvGrpSpPr>
          <p:grpSpPr>
            <a:xfrm>
              <a:off x="309281" y="4456793"/>
              <a:ext cx="2480103" cy="1656257"/>
              <a:chOff x="2964920" y="2744277"/>
              <a:chExt cx="2480103" cy="1656257"/>
            </a:xfrm>
            <a:solidFill>
              <a:schemeClr val="accent6">
                <a:lumMod val="20000"/>
                <a:lumOff val="80000"/>
              </a:schemeClr>
            </a:solidFill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581726F-D808-9D44-9B53-B83D7DAC3949}"/>
                  </a:ext>
                </a:extLst>
              </p:cNvPr>
              <p:cNvSpPr txBox="1"/>
              <p:nvPr/>
            </p:nvSpPr>
            <p:spPr>
              <a:xfrm>
                <a:off x="2964920" y="2744277"/>
                <a:ext cx="24801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err="1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autograd.Variable</a:t>
                </a:r>
                <a:endParaRPr lang="en-US" sz="2000" b="1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A6A631-D1D1-5A48-8332-610B73492BAE}"/>
                  </a:ext>
                </a:extLst>
              </p:cNvPr>
              <p:cNvSpPr txBox="1"/>
              <p:nvPr/>
            </p:nvSpPr>
            <p:spPr>
              <a:xfrm>
                <a:off x="3022169" y="3363132"/>
                <a:ext cx="726481" cy="4001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data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41681D-90B9-6244-A186-635E7AC2C662}"/>
                  </a:ext>
                </a:extLst>
              </p:cNvPr>
              <p:cNvSpPr txBox="1"/>
              <p:nvPr/>
            </p:nvSpPr>
            <p:spPr>
              <a:xfrm>
                <a:off x="4585365" y="3363132"/>
                <a:ext cx="750526" cy="4001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grad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7111620-386E-3C4E-9313-0DA2DAEF814D}"/>
                  </a:ext>
                </a:extLst>
              </p:cNvPr>
              <p:cNvSpPr txBox="1"/>
              <p:nvPr/>
            </p:nvSpPr>
            <p:spPr>
              <a:xfrm>
                <a:off x="3680309" y="4000424"/>
                <a:ext cx="1049326" cy="40011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  <a:prstDash val="sysDot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苹方 中等" panose="020B0400000000000000" pitchFamily="34" charset="-122"/>
                    <a:ea typeface="苹方 中等" panose="020B0400000000000000" pitchFamily="34" charset="-122"/>
                  </a:rPr>
                  <a:t>creator</a:t>
                </a: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0EBF89-530E-9642-9ABC-3E760907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364" y="2780134"/>
            <a:ext cx="6487144" cy="316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9779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102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Course introduction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9A4FC-36B1-2B45-98B3-06D27FD2E722}"/>
              </a:ext>
            </a:extLst>
          </p:cNvPr>
          <p:cNvSpPr txBox="1"/>
          <p:nvPr/>
        </p:nvSpPr>
        <p:spPr>
          <a:xfrm>
            <a:off x="835425" y="1684398"/>
            <a:ext cx="9930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C00000"/>
                </a:solidFill>
                <a:latin typeface="BM HANNA Pro OTF" panose="020B0600000101010101" pitchFamily="34" charset="-127"/>
                <a:ea typeface="苹方 中等" panose="020B0400000000000000" pitchFamily="34" charset="-122"/>
              </a:rPr>
              <a:t>[Part1]</a:t>
            </a:r>
          </a:p>
          <a:p>
            <a:pPr algn="ctr"/>
            <a:r>
              <a:rPr kumimoji="1" lang="en-US" altLang="ko-KR" sz="2800" dirty="0">
                <a:latin typeface="BM HANNA Pro OTF" panose="020B0600000101010101" pitchFamily="34" charset="-127"/>
                <a:ea typeface="苹方 中等" panose="020B0400000000000000" pitchFamily="34" charset="-122"/>
              </a:rPr>
              <a:t>Artificial Intelligence, Machine Learning, Deep Learning</a:t>
            </a:r>
            <a:r>
              <a:rPr kumimoji="1" lang="ko-KR" altLang="en-US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의 차이</a:t>
            </a:r>
            <a:endParaRPr kumimoji="1" lang="en-US" altLang="ko-KR" sz="2800" dirty="0">
              <a:latin typeface="BM HANNA Pro OTF" panose="020B0600000101010101" pitchFamily="34" charset="-127"/>
              <a:ea typeface="苹方 中等" panose="020B0400000000000000" pitchFamily="34" charset="-122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AF28A0-870C-554E-8F3E-33C660A967C2}"/>
              </a:ext>
            </a:extLst>
          </p:cNvPr>
          <p:cNvSpPr/>
          <p:nvPr/>
        </p:nvSpPr>
        <p:spPr>
          <a:xfrm>
            <a:off x="1861933" y="3429000"/>
            <a:ext cx="78779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C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[Part2]</a:t>
            </a:r>
          </a:p>
          <a:p>
            <a:pPr algn="ctr"/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Deep Neural Networks for Computer Vision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1397ECD-EE33-A046-A2EB-C4F064BBF5F2}"/>
              </a:ext>
            </a:extLst>
          </p:cNvPr>
          <p:cNvSpPr/>
          <p:nvPr/>
        </p:nvSpPr>
        <p:spPr>
          <a:xfrm>
            <a:off x="2752887" y="506526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C00000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[Part3]</a:t>
            </a:r>
          </a:p>
          <a:p>
            <a:pPr algn="ctr"/>
            <a:r>
              <a:rPr kumimoji="1" lang="en-US" altLang="ko-KR" sz="2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Applications for 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3470224632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39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PipeLine</a:t>
            </a: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만들기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DCAED-C3DC-014B-83C1-1F57EF830EDB}"/>
              </a:ext>
            </a:extLst>
          </p:cNvPr>
          <p:cNvSpPr txBox="1"/>
          <p:nvPr/>
        </p:nvSpPr>
        <p:spPr>
          <a:xfrm>
            <a:off x="132408" y="1100380"/>
            <a:ext cx="110128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Wingdings" pitchFamily="2" charset="2"/>
              <a:buChar char="Ø"/>
            </a:pP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x, y = </a:t>
            </a:r>
            <a:r>
              <a:rPr lang="en-US" altLang="ko-KR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get_data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() # x,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y 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훈련 데이터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입력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라벨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w,b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=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get_weights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()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w,b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– 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학습 </a:t>
            </a:r>
            <a:r>
              <a:rPr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가중치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bias)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for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i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in range(100):</a:t>
            </a:r>
          </a:p>
          <a:p>
            <a:pPr marL="971550" lvl="1" indent="-514350">
              <a:buFont typeface="Wingdings" pitchFamily="2" charset="2"/>
              <a:buChar char="Ø"/>
            </a:pP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y_pred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=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simple_network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(x) #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wx+b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선형 함수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71550" lvl="1" indent="-514350">
              <a:buFont typeface="Wingdings" pitchFamily="2" charset="2"/>
              <a:buChar char="Ø"/>
            </a:pP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 =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loss_fn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(y,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y_pred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y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와 </a:t>
            </a:r>
            <a:r>
              <a:rPr lang="en-US" altLang="ko-KR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y_pred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차이를 계산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71550" lvl="1" indent="-514350">
              <a:buFont typeface="Wingdings" pitchFamily="2" charset="2"/>
              <a:buChar char="Ø"/>
            </a:pP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optimize(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learning_rate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오차를 최소화하기 위해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w, b </a:t>
            </a:r>
            <a:r>
              <a:rPr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조정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651CAF-3945-0F4E-A7F8-E5053DBD6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11" y="4065569"/>
            <a:ext cx="7976823" cy="19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53061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PipeLine</a:t>
            </a: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만들기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DCAED-C3DC-014B-83C1-1F57EF830EDB}"/>
              </a:ext>
            </a:extLst>
          </p:cNvPr>
          <p:cNvSpPr txBox="1"/>
          <p:nvPr/>
        </p:nvSpPr>
        <p:spPr>
          <a:xfrm>
            <a:off x="132408" y="1100380"/>
            <a:ext cx="110128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Wingdings" pitchFamily="2" charset="2"/>
              <a:buChar char="Ø"/>
            </a:pP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x, y = </a:t>
            </a:r>
            <a:r>
              <a:rPr lang="en-US" altLang="ko-KR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get_data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() # x,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y 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훈련 데이터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입력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라벨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w,b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=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get_weights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()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w,b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– 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학습 </a:t>
            </a:r>
            <a:r>
              <a:rPr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가중치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bias)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for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i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in range(100):</a:t>
            </a:r>
          </a:p>
          <a:p>
            <a:pPr marL="971550" lvl="1" indent="-514350">
              <a:buFont typeface="Wingdings" pitchFamily="2" charset="2"/>
              <a:buChar char="Ø"/>
            </a:pP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y_pred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=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simple_network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(x) #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wx+b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선형 함수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71550" lvl="1" indent="-514350">
              <a:buFont typeface="Wingdings" pitchFamily="2" charset="2"/>
              <a:buChar char="Ø"/>
            </a:pP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 =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loss_fn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(y,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y_pred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y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와 </a:t>
            </a:r>
            <a:r>
              <a:rPr lang="en-US" altLang="ko-KR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y_pred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차이를 계산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71550" lvl="1" indent="-514350">
              <a:buFont typeface="Wingdings" pitchFamily="2" charset="2"/>
              <a:buChar char="Ø"/>
            </a:pP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optimize(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learning_rate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오차를 최소화하기 위해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w, b </a:t>
            </a:r>
            <a:r>
              <a:rPr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조정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636F01-0C0A-7547-81AE-A464D9017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930" y="3914936"/>
            <a:ext cx="7971909" cy="24858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CDE79C-80DF-8140-A795-39C9AABA0366}"/>
              </a:ext>
            </a:extLst>
          </p:cNvPr>
          <p:cNvSpPr txBox="1"/>
          <p:nvPr/>
        </p:nvSpPr>
        <p:spPr>
          <a:xfrm>
            <a:off x="9577952" y="4277533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Initialization</a:t>
            </a:r>
          </a:p>
        </p:txBody>
      </p:sp>
    </p:spTree>
    <p:extLst>
      <p:ext uri="{BB962C8B-B14F-4D97-AF65-F5344CB8AC3E}">
        <p14:creationId xmlns:p14="http://schemas.microsoft.com/office/powerpoint/2010/main" val="4213787292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2821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PipeLine</a:t>
            </a: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만들기</a:t>
            </a:r>
            <a:endParaRPr 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DCAED-C3DC-014B-83C1-1F57EF830EDB}"/>
              </a:ext>
            </a:extLst>
          </p:cNvPr>
          <p:cNvSpPr txBox="1"/>
          <p:nvPr/>
        </p:nvSpPr>
        <p:spPr>
          <a:xfrm>
            <a:off x="132408" y="1100380"/>
            <a:ext cx="110128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Wingdings" pitchFamily="2" charset="2"/>
              <a:buChar char="Ø"/>
            </a:pP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x, y = </a:t>
            </a:r>
            <a:r>
              <a:rPr lang="en-US" altLang="ko-KR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get_data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() # x,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y 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훈련 데이터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입력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라벨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w,b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=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get_weights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()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w,b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– 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학습 </a:t>
            </a:r>
            <a:r>
              <a:rPr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가중치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bias)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514350" indent="-514350">
              <a:buFont typeface="Wingdings" pitchFamily="2" charset="2"/>
              <a:buChar char="Ø"/>
            </a:pP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for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i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in range(100):</a:t>
            </a:r>
          </a:p>
          <a:p>
            <a:pPr marL="971550" lvl="1" indent="-514350">
              <a:buFont typeface="Wingdings" pitchFamily="2" charset="2"/>
              <a:buChar char="Ø"/>
            </a:pP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y_pred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=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simple_network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(x) #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wx+b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선형 함수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71550" lvl="1" indent="-514350">
              <a:buFont typeface="Wingdings" pitchFamily="2" charset="2"/>
              <a:buChar char="Ø"/>
            </a:pP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loss =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loss_fn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(y, 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y_pred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y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와 </a:t>
            </a:r>
            <a:r>
              <a:rPr lang="en-US" altLang="ko-KR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y_pred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의 차이를 계산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971550" lvl="1" indent="-514350">
              <a:buFont typeface="Wingdings" pitchFamily="2" charset="2"/>
              <a:buChar char="Ø"/>
            </a:pP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optimize(</a:t>
            </a:r>
            <a:r>
              <a:rPr 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learning_rate</a:t>
            </a:r>
            <a:r>
              <a:rPr 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오차를 최소화하기 위해 </a:t>
            </a:r>
            <a:r>
              <a:rPr lang="en-US" altLang="ko-KR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w, b </a:t>
            </a:r>
            <a:r>
              <a:rPr lang="ko-KR" altLang="en-US" sz="24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lang="ko-KR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조정</a:t>
            </a:r>
            <a:endParaRPr lang="en-US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AA937-925B-E74B-BFD7-F54F3FA8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571" y="3724607"/>
            <a:ext cx="7169466" cy="28054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71F77F-63F0-6342-A0B0-57B08B6E660D}"/>
              </a:ext>
            </a:extLst>
          </p:cNvPr>
          <p:cNvSpPr/>
          <p:nvPr/>
        </p:nvSpPr>
        <p:spPr>
          <a:xfrm>
            <a:off x="3926011" y="4370522"/>
            <a:ext cx="6054897" cy="4804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47150D-6733-2B46-B973-CFDFAA42EBAA}"/>
              </a:ext>
            </a:extLst>
          </p:cNvPr>
          <p:cNvSpPr txBox="1"/>
          <p:nvPr/>
        </p:nvSpPr>
        <p:spPr>
          <a:xfrm>
            <a:off x="10006983" y="4370522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important</a:t>
            </a:r>
          </a:p>
        </p:txBody>
      </p:sp>
    </p:spTree>
    <p:extLst>
      <p:ext uri="{BB962C8B-B14F-4D97-AF65-F5344CB8AC3E}">
        <p14:creationId xmlns:p14="http://schemas.microsoft.com/office/powerpoint/2010/main" val="4074415411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42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7944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Baseline Code-Fully Connected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3A20E-B4E2-B440-8566-6CD130C01D2C}"/>
                  </a:ext>
                </a:extLst>
              </p:cNvPr>
              <p:cNvSpPr txBox="1"/>
              <p:nvPr/>
            </p:nvSpPr>
            <p:spPr>
              <a:xfrm>
                <a:off x="216976" y="1162373"/>
                <a:ext cx="23955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𝑊𝑥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苹方 中等" panose="020B0400000000000000" pitchFamily="34" charset="-122"/>
                      </a:rPr>
                      <m:t>𝑏</m:t>
                    </m:r>
                  </m:oMath>
                </a14:m>
                <a:endParaRPr lang="en-US" sz="2800" dirty="0">
                  <a:latin typeface="苹方 中等" panose="020B0400000000000000" pitchFamily="34" charset="-122"/>
                  <a:ea typeface="苹方 中等" panose="020B0400000000000000" pitchFamily="34" charset="-122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83A20E-B4E2-B440-8566-6CD130C01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76" y="1162373"/>
                <a:ext cx="2395528" cy="523220"/>
              </a:xfrm>
              <a:prstGeom prst="rect">
                <a:avLst/>
              </a:prstGeom>
              <a:blipFill>
                <a:blip r:embed="rId3"/>
                <a:stretch>
                  <a:fillRect l="-4211" t="-4762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95F16CA-9D8A-B142-A9D2-C6231751D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2578099"/>
            <a:ext cx="6734768" cy="399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97160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43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7485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Baseline Code-Activation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83A20E-B4E2-B440-8566-6CD130C01D2C}"/>
              </a:ext>
            </a:extLst>
          </p:cNvPr>
          <p:cNvSpPr txBox="1"/>
          <p:nvPr/>
        </p:nvSpPr>
        <p:spPr>
          <a:xfrm>
            <a:off x="216976" y="1162373"/>
            <a:ext cx="401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ReLU</a:t>
            </a: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, Sigmoid, Tanh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C7CA82-712C-3C49-B1A5-C14889E68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286" y="2475423"/>
            <a:ext cx="5676040" cy="361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67600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44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5639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Baseline Code-Network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37D9C-5477-D846-95BA-EBBC00F9E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106" y="2943925"/>
            <a:ext cx="7313402" cy="3689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5002ED-C003-9B46-BBC8-D26693DC83AA}"/>
              </a:ext>
            </a:extLst>
          </p:cNvPr>
          <p:cNvSpPr txBox="1"/>
          <p:nvPr/>
        </p:nvSpPr>
        <p:spPr>
          <a:xfrm>
            <a:off x="0" y="1014640"/>
            <a:ext cx="9618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nn.Module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클래스를 상속하고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__</a:t>
            </a:r>
            <a:r>
              <a:rPr lang="en-US" altLang="ko-KR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init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__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와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forward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메서드를 </a:t>
            </a:r>
            <a:r>
              <a:rPr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구현해야함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파이토치로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구현하는 네트워크는 모두 이것을 해야함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Super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는 자식 클래스의 인자를 부모 클래스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</a:t>
            </a:r>
            <a:r>
              <a:rPr lang="en-US" altLang="ko-KR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nn.Module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)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에 전달하는데 사용함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854630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11 형태 6"/>
          <p:cNvSpPr/>
          <p:nvPr/>
        </p:nvSpPr>
        <p:spPr>
          <a:xfrm>
            <a:off x="0" y="22451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45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5C6D1-517C-DB40-B3E1-ADB37D9BF14B}"/>
              </a:ext>
            </a:extLst>
          </p:cNvPr>
          <p:cNvSpPr txBox="1"/>
          <p:nvPr/>
        </p:nvSpPr>
        <p:spPr>
          <a:xfrm>
            <a:off x="1104405" y="261257"/>
            <a:ext cx="5869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Pytorch</a:t>
            </a:r>
            <a:r>
              <a:rPr 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Baseline Code-Optimizer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002ED-C003-9B46-BBC8-D26693DC83AA}"/>
              </a:ext>
            </a:extLst>
          </p:cNvPr>
          <p:cNvSpPr txBox="1"/>
          <p:nvPr/>
        </p:nvSpPr>
        <p:spPr>
          <a:xfrm>
            <a:off x="0" y="1014640"/>
            <a:ext cx="78670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model = </a:t>
            </a:r>
            <a:r>
              <a:rPr 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CurincNetwork</a:t>
            </a:r>
            <a:r>
              <a:rPr 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(500, 20,10)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#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모델을 먼저 선언하자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선언된 모델의 </a:t>
            </a:r>
            <a:r>
              <a:rPr lang="ko-KR" altLang="en-US" sz="2000" b="1" dirty="0" err="1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파라미터를</a:t>
            </a:r>
            <a:r>
              <a:rPr lang="ko-KR" altLang="en-US" sz="2000" b="1" dirty="0">
                <a:solidFill>
                  <a:srgbClr val="C00000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 업데이트 하는 코드는 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아래와 같다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파라미터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별로 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step size</a:t>
            </a:r>
            <a:r>
              <a:rPr lang="ko-KR" altLang="en-US" sz="2000" dirty="0" err="1">
                <a:latin typeface="苹方 中等" panose="020B0400000000000000" pitchFamily="34" charset="-122"/>
                <a:ea typeface="苹方 中等" panose="020B0400000000000000" pitchFamily="34" charset="-122"/>
              </a:rPr>
              <a:t>를</a:t>
            </a:r>
            <a:r>
              <a:rPr lang="ko-KR" altLang="en-US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조절할 수도 있다</a:t>
            </a:r>
            <a:r>
              <a:rPr lang="en-US" altLang="ko-KR" sz="20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.</a:t>
            </a:r>
            <a:endParaRPr lang="en-US" sz="20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E9824-8DD2-354F-AEE9-5E056D724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077" y="3213852"/>
            <a:ext cx="7495324" cy="784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8EF00B-5ECC-D244-B217-450DC90A4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077" y="4280409"/>
            <a:ext cx="7505832" cy="168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48324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5045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Ho</a:t>
            </a:r>
            <a:r>
              <a:rPr lang="en-US" altLang="zh-CN" sz="7200" dirty="0" err="1">
                <a:solidFill>
                  <a:prstClr val="black"/>
                </a:solidFill>
                <a:latin typeface="苹方 细体" panose="020B0200000000000000" pitchFamily="34" charset="-122"/>
                <a:ea typeface="苹方 细体" panose="020B0200000000000000" pitchFamily="34" charset="-122"/>
              </a:rPr>
              <a:t>mework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791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슬라이드 6 형태 1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prstClr val="white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0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8" name="슬라이드 6 형태 2"/>
          <p:cNvSpPr txBox="1"/>
          <p:nvPr/>
        </p:nvSpPr>
        <p:spPr>
          <a:xfrm>
            <a:off x="947082" y="309128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This lecture - if you …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粗体" panose="020B0600000000000000" pitchFamily="34" charset="-122"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99A4FC-36B1-2B45-98B3-06D27FD2E722}"/>
              </a:ext>
            </a:extLst>
          </p:cNvPr>
          <p:cNvSpPr txBox="1"/>
          <p:nvPr/>
        </p:nvSpPr>
        <p:spPr>
          <a:xfrm>
            <a:off x="261608" y="1218832"/>
            <a:ext cx="4552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solidFill>
                  <a:srgbClr val="C00000"/>
                </a:solidFill>
                <a:latin typeface="BM HANNA Pro OTF" panose="020B0600000101010101" pitchFamily="34" charset="-127"/>
                <a:ea typeface="苹方 中等" panose="020B0400000000000000" pitchFamily="34" charset="-122"/>
              </a:rPr>
              <a:t>[Deep Learning - </a:t>
            </a:r>
            <a:r>
              <a:rPr kumimoji="1" lang="ko-KR" altLang="en-US" sz="2800" dirty="0">
                <a:solidFill>
                  <a:srgbClr val="C00000"/>
                </a:solidFill>
                <a:latin typeface="BM HANNA Pro OTF" panose="020B0600000101010101" pitchFamily="34" charset="-127"/>
                <a:ea typeface="苹方 中等" panose="020B0400000000000000" pitchFamily="34" charset="-122"/>
              </a:rPr>
              <a:t>사전지식</a:t>
            </a:r>
            <a:r>
              <a:rPr kumimoji="1" lang="en-US" altLang="ko-KR" sz="2800" dirty="0">
                <a:solidFill>
                  <a:srgbClr val="C00000"/>
                </a:solidFill>
                <a:latin typeface="BM HANNA Pro OTF" panose="020B0600000101010101" pitchFamily="34" charset="-127"/>
                <a:ea typeface="苹方 中等" panose="020B0400000000000000" pitchFamily="34" charset="-122"/>
              </a:rPr>
              <a:t>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9F0FB-2D11-9C40-9B63-0463FA33F679}"/>
              </a:ext>
            </a:extLst>
          </p:cNvPr>
          <p:cNvSpPr txBox="1"/>
          <p:nvPr/>
        </p:nvSpPr>
        <p:spPr>
          <a:xfrm>
            <a:off x="620951" y="2622620"/>
            <a:ext cx="4472635" cy="2601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Perceptron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Fully-Connected Layer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Gradient Descent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Convex Optimization</a:t>
            </a:r>
            <a:endParaRPr kumimoji="1" lang="ko-KR" altLang="en-US" sz="28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56EBAE-375A-C043-93C0-636A4706AA7B}"/>
              </a:ext>
            </a:extLst>
          </p:cNvPr>
          <p:cNvSpPr txBox="1"/>
          <p:nvPr/>
        </p:nvSpPr>
        <p:spPr>
          <a:xfrm>
            <a:off x="7104185" y="3661783"/>
            <a:ext cx="4466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Vision Network </a:t>
            </a:r>
            <a:r>
              <a:rPr kumimoji="1" lang="ko-KR" altLang="en-US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강의부터</a:t>
            </a:r>
            <a:r>
              <a:rPr kumimoji="1" lang="en-US" altLang="ko-KR" sz="28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!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D9761CB-F1E5-BF45-8CAA-1A5CB385C2E4}"/>
              </a:ext>
            </a:extLst>
          </p:cNvPr>
          <p:cNvCxnSpPr/>
          <p:nvPr/>
        </p:nvCxnSpPr>
        <p:spPr>
          <a:xfrm>
            <a:off x="5838092" y="3923393"/>
            <a:ext cx="90435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47326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2 형태 1"/>
          <p:cNvSpPr/>
          <p:nvPr/>
        </p:nvSpPr>
        <p:spPr>
          <a:xfrm>
            <a:off x="-603552" y="37737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2 형태 2"/>
          <p:cNvSpPr/>
          <p:nvPr/>
        </p:nvSpPr>
        <p:spPr>
          <a:xfrm>
            <a:off x="-603552" y="2309966"/>
            <a:ext cx="4982187" cy="4982187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2 형태 3"/>
          <p:cNvSpPr/>
          <p:nvPr/>
        </p:nvSpPr>
        <p:spPr>
          <a:xfrm>
            <a:off x="891822" y="0"/>
            <a:ext cx="349956" cy="15578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슬라이드 2 형태 4"/>
          <p:cNvSpPr txBox="1"/>
          <p:nvPr/>
        </p:nvSpPr>
        <p:spPr>
          <a:xfrm>
            <a:off x="1430658" y="816112"/>
            <a:ext cx="3150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Contents</a:t>
            </a:r>
            <a:endParaRPr kumimoji="0" lang="zh-CN" altLang="en-US" sz="4000" b="0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" name="슬라이드 2 형태 5"/>
          <p:cNvSpPr/>
          <p:nvPr/>
        </p:nvSpPr>
        <p:spPr>
          <a:xfrm>
            <a:off x="891822" y="944277"/>
            <a:ext cx="349956" cy="451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슬라이드 2 형태 6"/>
          <p:cNvSpPr/>
          <p:nvPr/>
        </p:nvSpPr>
        <p:spPr>
          <a:xfrm>
            <a:off x="1692630" y="3797899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1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9" name="슬라이드 2 형태 8"/>
          <p:cNvSpPr/>
          <p:nvPr/>
        </p:nvSpPr>
        <p:spPr>
          <a:xfrm>
            <a:off x="6969098" y="3797899"/>
            <a:ext cx="879796" cy="9461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2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11" name="슬라이드 2 형태 10"/>
          <p:cNvSpPr/>
          <p:nvPr/>
        </p:nvSpPr>
        <p:spPr>
          <a:xfrm>
            <a:off x="2572426" y="3797899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prstClr val="black">
                    <a:lumMod val="85000"/>
                    <a:lumOff val="15000"/>
                  </a:prst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Intro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2" name="슬라이드 2 형태 11"/>
          <p:cNvSpPr/>
          <p:nvPr/>
        </p:nvSpPr>
        <p:spPr>
          <a:xfrm>
            <a:off x="7848894" y="3797899"/>
            <a:ext cx="3108004" cy="9461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Optimization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15" name="슬라이드 2 형태 14"/>
          <p:cNvSpPr/>
          <p:nvPr/>
        </p:nvSpPr>
        <p:spPr>
          <a:xfrm>
            <a:off x="10137020" y="-856342"/>
            <a:ext cx="2979460" cy="297946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150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"/>
                            </p:stCondLst>
                            <p:childTnLst>
                              <p:par>
                                <p:cTn id="20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3" grpId="0"/>
      <p:bldP spid="4" grpId="0" animBg="1"/>
      <p:bldP spid="7" grpId="0" animBg="1"/>
      <p:bldP spid="9" grpId="0" animBg="1"/>
      <p:bldP spid="11" grpId="0" animBg="1"/>
      <p:bldP spid="12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3 형태 1"/>
          <p:cNvSpPr/>
          <p:nvPr/>
        </p:nvSpPr>
        <p:spPr>
          <a:xfrm>
            <a:off x="1942430" y="3572708"/>
            <a:ext cx="4018263" cy="4018263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슬라이드 3 형태 2"/>
          <p:cNvSpPr/>
          <p:nvPr/>
        </p:nvSpPr>
        <p:spPr>
          <a:xfrm>
            <a:off x="3236686" y="1698171"/>
            <a:ext cx="943428" cy="294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슬라이드 3 형태 3"/>
          <p:cNvSpPr txBox="1"/>
          <p:nvPr/>
        </p:nvSpPr>
        <p:spPr>
          <a:xfrm>
            <a:off x="4688114" y="2674801"/>
            <a:ext cx="2295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苹方 细体" panose="020B0200000000000000" pitchFamily="34" charset="-122"/>
                <a:ea typeface="苹方 细体" panose="020B0200000000000000" pitchFamily="34" charset="-122"/>
                <a:cs typeface="+mn-cs"/>
              </a:rPr>
              <a:t>Intro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苹方 细体" panose="020B0200000000000000" pitchFamily="34" charset="-122"/>
              <a:ea typeface="苹方 细体" panose="020B0200000000000000" pitchFamily="34" charset="-122"/>
              <a:cs typeface="+mn-cs"/>
            </a:endParaRPr>
          </a:p>
        </p:txBody>
      </p:sp>
      <p:sp>
        <p:nvSpPr>
          <p:cNvPr id="5" name="슬라이드 3 형태 4"/>
          <p:cNvSpPr/>
          <p:nvPr/>
        </p:nvSpPr>
        <p:spPr>
          <a:xfrm>
            <a:off x="9315686" y="-970264"/>
            <a:ext cx="3466721" cy="346672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슬라이드 3 형태 5"/>
          <p:cNvSpPr txBox="1"/>
          <p:nvPr/>
        </p:nvSpPr>
        <p:spPr>
          <a:xfrm>
            <a:off x="4688114" y="3875130"/>
            <a:ext cx="4746172" cy="769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Deep Learning</a:t>
            </a:r>
            <a:endParaRPr kumimoji="0" lang="zh-CN" altLang="en-US" sz="4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620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2" grpId="1" animBg="1"/>
      <p:bldP spid="4" grpId="0"/>
      <p:bldP spid="5" grpId="0" animBg="1"/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슬라이드 4 형태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/>
      </p:pic>
      <p:sp>
        <p:nvSpPr>
          <p:cNvPr id="61" name="슬라이드 4 형태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2" name="슬라이드 4 형태 3"/>
          <p:cNvSpPr/>
          <p:nvPr/>
        </p:nvSpPr>
        <p:spPr>
          <a:xfrm>
            <a:off x="0" y="0"/>
            <a:ext cx="798286" cy="79828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rPr>
              <a:t>1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sp>
        <p:nvSpPr>
          <p:cNvPr id="3" name="슬라이드 4 형태 4"/>
          <p:cNvSpPr txBox="1"/>
          <p:nvPr/>
        </p:nvSpPr>
        <p:spPr>
          <a:xfrm>
            <a:off x="947082" y="309128"/>
            <a:ext cx="1604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latin typeface="苹方 粗体" panose="020B0600000000000000" pitchFamily="34" charset="-122"/>
                <a:ea typeface="苹方 粗体" panose="020B06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苹方 粗体" panose="020B0600000000000000" pitchFamily="34" charset="-122"/>
                <a:cs typeface="+mn-cs"/>
              </a:rPr>
              <a:t>History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苹方 粗体" panose="020B0600000000000000" pitchFamily="34" charset="-122"/>
              <a:cs typeface="+mn-cs"/>
            </a:endParaRPr>
          </a:p>
        </p:txBody>
      </p:sp>
      <p:sp>
        <p:nvSpPr>
          <p:cNvPr id="4" name="슬라이드 4 형태 5"/>
          <p:cNvSpPr/>
          <p:nvPr/>
        </p:nvSpPr>
        <p:spPr>
          <a:xfrm>
            <a:off x="0" y="3612445"/>
            <a:ext cx="12192000" cy="1580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苹方 中等" panose="020B0400000000000000" pitchFamily="34" charset="-122"/>
              <a:ea typeface="苹方 中等" panose="020B0400000000000000" pitchFamily="34" charset="-122"/>
              <a:cs typeface="+mn-cs"/>
            </a:endParaRPr>
          </a:p>
        </p:txBody>
      </p:sp>
      <p:grpSp>
        <p:nvGrpSpPr>
          <p:cNvPr id="7" name="슬라이드 4 형태 6"/>
          <p:cNvGrpSpPr/>
          <p:nvPr/>
        </p:nvGrpSpPr>
        <p:grpSpPr>
          <a:xfrm>
            <a:off x="1494246" y="3492331"/>
            <a:ext cx="401093" cy="401093"/>
            <a:chOff x="2099733" y="2528711"/>
            <a:chExt cx="620889" cy="620889"/>
          </a:xfrm>
        </p:grpSpPr>
        <p:sp>
          <p:nvSpPr>
            <p:cNvPr id="5" name="슬라이드 4 형태 6 그룹 1"/>
            <p:cNvSpPr/>
            <p:nvPr/>
          </p:nvSpPr>
          <p:spPr>
            <a:xfrm>
              <a:off x="2099733" y="2528711"/>
              <a:ext cx="620889" cy="62088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6" name="슬라이드 4 형태 6 그룹 2"/>
            <p:cNvSpPr/>
            <p:nvPr/>
          </p:nvSpPr>
          <p:spPr>
            <a:xfrm>
              <a:off x="2212621" y="2641598"/>
              <a:ext cx="395114" cy="395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</p:grpSp>
      <p:grpSp>
        <p:nvGrpSpPr>
          <p:cNvPr id="8" name="슬라이드 4 형태 7"/>
          <p:cNvGrpSpPr/>
          <p:nvPr/>
        </p:nvGrpSpPr>
        <p:grpSpPr>
          <a:xfrm>
            <a:off x="4428385" y="3489509"/>
            <a:ext cx="401093" cy="401093"/>
            <a:chOff x="2099733" y="2528711"/>
            <a:chExt cx="620889" cy="620889"/>
          </a:xfrm>
        </p:grpSpPr>
        <p:sp>
          <p:nvSpPr>
            <p:cNvPr id="9" name="슬라이드 4 형태 7 그룹 1"/>
            <p:cNvSpPr/>
            <p:nvPr/>
          </p:nvSpPr>
          <p:spPr>
            <a:xfrm>
              <a:off x="2099733" y="2528711"/>
              <a:ext cx="620889" cy="62088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10" name="슬라이드 4 형태 7 그룹 2"/>
            <p:cNvSpPr/>
            <p:nvPr/>
          </p:nvSpPr>
          <p:spPr>
            <a:xfrm>
              <a:off x="2212621" y="2641598"/>
              <a:ext cx="395114" cy="395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</p:grpSp>
      <p:grpSp>
        <p:nvGrpSpPr>
          <p:cNvPr id="11" name="슬라이드 4 형태 8"/>
          <p:cNvGrpSpPr/>
          <p:nvPr/>
        </p:nvGrpSpPr>
        <p:grpSpPr>
          <a:xfrm>
            <a:off x="7362523" y="3489509"/>
            <a:ext cx="401093" cy="401093"/>
            <a:chOff x="2099733" y="2528711"/>
            <a:chExt cx="620889" cy="620889"/>
          </a:xfrm>
        </p:grpSpPr>
        <p:sp>
          <p:nvSpPr>
            <p:cNvPr id="12" name="슬라이드 4 형태 8 그룹 1"/>
            <p:cNvSpPr/>
            <p:nvPr/>
          </p:nvSpPr>
          <p:spPr>
            <a:xfrm>
              <a:off x="2099733" y="2528711"/>
              <a:ext cx="620889" cy="62088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13" name="슬라이드 4 형태 8 그룹 2"/>
            <p:cNvSpPr/>
            <p:nvPr/>
          </p:nvSpPr>
          <p:spPr>
            <a:xfrm>
              <a:off x="2212621" y="2641598"/>
              <a:ext cx="395114" cy="395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</p:grpSp>
      <p:grpSp>
        <p:nvGrpSpPr>
          <p:cNvPr id="14" name="슬라이드 4 형태 9"/>
          <p:cNvGrpSpPr/>
          <p:nvPr/>
        </p:nvGrpSpPr>
        <p:grpSpPr>
          <a:xfrm>
            <a:off x="10296661" y="3489509"/>
            <a:ext cx="401093" cy="401093"/>
            <a:chOff x="2099733" y="2528711"/>
            <a:chExt cx="620889" cy="620889"/>
          </a:xfrm>
        </p:grpSpPr>
        <p:sp>
          <p:nvSpPr>
            <p:cNvPr id="15" name="슬라이드 4 형태 9 그룹 1"/>
            <p:cNvSpPr/>
            <p:nvPr/>
          </p:nvSpPr>
          <p:spPr>
            <a:xfrm>
              <a:off x="2099733" y="2528711"/>
              <a:ext cx="620889" cy="62088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16" name="슬라이드 4 형태 9 그룹 2"/>
            <p:cNvSpPr/>
            <p:nvPr/>
          </p:nvSpPr>
          <p:spPr>
            <a:xfrm>
              <a:off x="2212621" y="2641598"/>
              <a:ext cx="395114" cy="39511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</p:grpSp>
      <p:grpSp>
        <p:nvGrpSpPr>
          <p:cNvPr id="17" name="슬라이드 4 형태 10"/>
          <p:cNvGrpSpPr/>
          <p:nvPr/>
        </p:nvGrpSpPr>
        <p:grpSpPr>
          <a:xfrm>
            <a:off x="1674867" y="4019210"/>
            <a:ext cx="3732510" cy="1952612"/>
            <a:chOff x="1674867" y="4019210"/>
            <a:chExt cx="3732510" cy="1952612"/>
          </a:xfrm>
        </p:grpSpPr>
        <p:sp>
          <p:nvSpPr>
            <p:cNvPr id="39" name="슬라이드 4 형태 10 그룹 1"/>
            <p:cNvSpPr/>
            <p:nvPr/>
          </p:nvSpPr>
          <p:spPr>
            <a:xfrm>
              <a:off x="1674867" y="4019210"/>
              <a:ext cx="3732510" cy="1952612"/>
            </a:xfrm>
            <a:custGeom>
              <a:avLst/>
              <a:gdLst>
                <a:gd name="connsiteX0" fmla="*/ 0 w 3732510"/>
                <a:gd name="connsiteY0" fmla="*/ 293512 h 2178757"/>
                <a:gd name="connsiteX1" fmla="*/ 3732510 w 3732510"/>
                <a:gd name="connsiteY1" fmla="*/ 293512 h 2178757"/>
                <a:gd name="connsiteX2" fmla="*/ 3732510 w 3732510"/>
                <a:gd name="connsiteY2" fmla="*/ 2178757 h 2178757"/>
                <a:gd name="connsiteX3" fmla="*/ 0 w 3732510"/>
                <a:gd name="connsiteY3" fmla="*/ 2178757 h 2178757"/>
                <a:gd name="connsiteX4" fmla="*/ 0 w 3732510"/>
                <a:gd name="connsiteY4" fmla="*/ 0 h 2178757"/>
                <a:gd name="connsiteX5" fmla="*/ 220471 w 3732510"/>
                <a:gd name="connsiteY5" fmla="*/ 293511 h 2178757"/>
                <a:gd name="connsiteX6" fmla="*/ 0 w 3732510"/>
                <a:gd name="connsiteY6" fmla="*/ 293511 h 217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2510" h="2178757">
                  <a:moveTo>
                    <a:pt x="0" y="293512"/>
                  </a:moveTo>
                  <a:lnTo>
                    <a:pt x="3732510" y="293512"/>
                  </a:lnTo>
                  <a:lnTo>
                    <a:pt x="3732510" y="2178757"/>
                  </a:lnTo>
                  <a:lnTo>
                    <a:pt x="0" y="2178757"/>
                  </a:lnTo>
                  <a:close/>
                  <a:moveTo>
                    <a:pt x="0" y="0"/>
                  </a:moveTo>
                  <a:lnTo>
                    <a:pt x="220471" y="293511"/>
                  </a:lnTo>
                  <a:lnTo>
                    <a:pt x="0" y="2935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40" name="슬라이드 4 형태 10 그룹 2"/>
            <p:cNvSpPr txBox="1"/>
            <p:nvPr/>
          </p:nvSpPr>
          <p:spPr>
            <a:xfrm>
              <a:off x="1722879" y="4742005"/>
              <a:ext cx="17844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rPr>
                <a:t>Google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rPr>
                <a:t>Translation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41" name="슬라이드 4 형태 10 그룹 3"/>
            <p:cNvSpPr/>
            <p:nvPr/>
          </p:nvSpPr>
          <p:spPr>
            <a:xfrm>
              <a:off x="1855884" y="4883614"/>
              <a:ext cx="3370475" cy="424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슬라이드 4 형태 11"/>
          <p:cNvGrpSpPr/>
          <p:nvPr/>
        </p:nvGrpSpPr>
        <p:grpSpPr>
          <a:xfrm>
            <a:off x="7563555" y="4019210"/>
            <a:ext cx="3732510" cy="1983077"/>
            <a:chOff x="7563555" y="4019210"/>
            <a:chExt cx="3732510" cy="1983077"/>
          </a:xfrm>
        </p:grpSpPr>
        <p:sp>
          <p:nvSpPr>
            <p:cNvPr id="36" name="슬라이드 4 형태 11 그룹 1"/>
            <p:cNvSpPr/>
            <p:nvPr/>
          </p:nvSpPr>
          <p:spPr>
            <a:xfrm>
              <a:off x="7563555" y="4312722"/>
              <a:ext cx="3732510" cy="16895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37" name="슬라이드 4 형태 11 그룹 2"/>
            <p:cNvSpPr/>
            <p:nvPr/>
          </p:nvSpPr>
          <p:spPr>
            <a:xfrm>
              <a:off x="7563555" y="4019210"/>
              <a:ext cx="220471" cy="293511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42" name="슬라이드 4 형태 11 그룹 3"/>
            <p:cNvSpPr txBox="1"/>
            <p:nvPr/>
          </p:nvSpPr>
          <p:spPr>
            <a:xfrm>
              <a:off x="7842241" y="4734841"/>
              <a:ext cx="140134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rPr>
                <a:t>Camera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rPr>
                <a:t>Filter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43" name="슬라이드 4 형태 11 그룹 4"/>
            <p:cNvSpPr/>
            <p:nvPr/>
          </p:nvSpPr>
          <p:spPr>
            <a:xfrm>
              <a:off x="7842241" y="4883614"/>
              <a:ext cx="3370475" cy="424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슬라이드 4 형태 12"/>
          <p:cNvGrpSpPr/>
          <p:nvPr/>
        </p:nvGrpSpPr>
        <p:grpSpPr>
          <a:xfrm>
            <a:off x="896421" y="1436135"/>
            <a:ext cx="3732510" cy="1974775"/>
            <a:chOff x="896421" y="1436135"/>
            <a:chExt cx="3732510" cy="1974775"/>
          </a:xfrm>
        </p:grpSpPr>
        <p:sp>
          <p:nvSpPr>
            <p:cNvPr id="44" name="슬라이드 4 형태 12 그룹 1"/>
            <p:cNvSpPr/>
            <p:nvPr/>
          </p:nvSpPr>
          <p:spPr>
            <a:xfrm rot="10800000">
              <a:off x="896421" y="1436135"/>
              <a:ext cx="3732510" cy="1974775"/>
            </a:xfrm>
            <a:custGeom>
              <a:avLst/>
              <a:gdLst>
                <a:gd name="connsiteX0" fmla="*/ 0 w 3732510"/>
                <a:gd name="connsiteY0" fmla="*/ 293512 h 2178757"/>
                <a:gd name="connsiteX1" fmla="*/ 3732510 w 3732510"/>
                <a:gd name="connsiteY1" fmla="*/ 293512 h 2178757"/>
                <a:gd name="connsiteX2" fmla="*/ 3732510 w 3732510"/>
                <a:gd name="connsiteY2" fmla="*/ 2178757 h 2178757"/>
                <a:gd name="connsiteX3" fmla="*/ 0 w 3732510"/>
                <a:gd name="connsiteY3" fmla="*/ 2178757 h 2178757"/>
                <a:gd name="connsiteX4" fmla="*/ 0 w 3732510"/>
                <a:gd name="connsiteY4" fmla="*/ 0 h 2178757"/>
                <a:gd name="connsiteX5" fmla="*/ 220471 w 3732510"/>
                <a:gd name="connsiteY5" fmla="*/ 293511 h 2178757"/>
                <a:gd name="connsiteX6" fmla="*/ 0 w 3732510"/>
                <a:gd name="connsiteY6" fmla="*/ 293511 h 217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2510" h="2178757">
                  <a:moveTo>
                    <a:pt x="0" y="293512"/>
                  </a:moveTo>
                  <a:lnTo>
                    <a:pt x="3732510" y="293512"/>
                  </a:lnTo>
                  <a:lnTo>
                    <a:pt x="3732510" y="2178757"/>
                  </a:lnTo>
                  <a:lnTo>
                    <a:pt x="0" y="2178757"/>
                  </a:lnTo>
                  <a:close/>
                  <a:moveTo>
                    <a:pt x="0" y="0"/>
                  </a:moveTo>
                  <a:lnTo>
                    <a:pt x="220471" y="293511"/>
                  </a:lnTo>
                  <a:lnTo>
                    <a:pt x="0" y="2935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46" name="슬라이드 4 형태 12 그룹 2"/>
            <p:cNvSpPr txBox="1"/>
            <p:nvPr/>
          </p:nvSpPr>
          <p:spPr>
            <a:xfrm>
              <a:off x="3105138" y="2014259"/>
              <a:ext cx="1463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rPr>
                <a:t>AlphaGo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47" name="슬라이드 4 형태 12 그룹 3"/>
            <p:cNvSpPr/>
            <p:nvPr/>
          </p:nvSpPr>
          <p:spPr>
            <a:xfrm>
              <a:off x="1057910" y="2014713"/>
              <a:ext cx="3370475" cy="424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슬라이드 4 형태 13"/>
          <p:cNvGrpSpPr/>
          <p:nvPr/>
        </p:nvGrpSpPr>
        <p:grpSpPr>
          <a:xfrm>
            <a:off x="6764697" y="1436135"/>
            <a:ext cx="3732510" cy="1974775"/>
            <a:chOff x="6764697" y="1436135"/>
            <a:chExt cx="3732510" cy="1974775"/>
          </a:xfrm>
        </p:grpSpPr>
        <p:sp>
          <p:nvSpPr>
            <p:cNvPr id="45" name="슬라이드 4 형태 13 그룹 1"/>
            <p:cNvSpPr/>
            <p:nvPr/>
          </p:nvSpPr>
          <p:spPr>
            <a:xfrm rot="10800000">
              <a:off x="6764697" y="1436135"/>
              <a:ext cx="3732510" cy="1974775"/>
            </a:xfrm>
            <a:custGeom>
              <a:avLst/>
              <a:gdLst>
                <a:gd name="connsiteX0" fmla="*/ 0 w 3732510"/>
                <a:gd name="connsiteY0" fmla="*/ 293512 h 2178757"/>
                <a:gd name="connsiteX1" fmla="*/ 3732510 w 3732510"/>
                <a:gd name="connsiteY1" fmla="*/ 293512 h 2178757"/>
                <a:gd name="connsiteX2" fmla="*/ 3732510 w 3732510"/>
                <a:gd name="connsiteY2" fmla="*/ 2178757 h 2178757"/>
                <a:gd name="connsiteX3" fmla="*/ 0 w 3732510"/>
                <a:gd name="connsiteY3" fmla="*/ 2178757 h 2178757"/>
                <a:gd name="connsiteX4" fmla="*/ 0 w 3732510"/>
                <a:gd name="connsiteY4" fmla="*/ 0 h 2178757"/>
                <a:gd name="connsiteX5" fmla="*/ 220471 w 3732510"/>
                <a:gd name="connsiteY5" fmla="*/ 293511 h 2178757"/>
                <a:gd name="connsiteX6" fmla="*/ 0 w 3732510"/>
                <a:gd name="connsiteY6" fmla="*/ 293511 h 217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2510" h="2178757">
                  <a:moveTo>
                    <a:pt x="0" y="293512"/>
                  </a:moveTo>
                  <a:lnTo>
                    <a:pt x="3732510" y="293512"/>
                  </a:lnTo>
                  <a:lnTo>
                    <a:pt x="3732510" y="2178757"/>
                  </a:lnTo>
                  <a:lnTo>
                    <a:pt x="0" y="2178757"/>
                  </a:lnTo>
                  <a:close/>
                  <a:moveTo>
                    <a:pt x="0" y="0"/>
                  </a:moveTo>
                  <a:lnTo>
                    <a:pt x="220471" y="293511"/>
                  </a:lnTo>
                  <a:lnTo>
                    <a:pt x="0" y="293511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53" name="슬라이드 4 형태 13 그룹 2"/>
            <p:cNvSpPr txBox="1"/>
            <p:nvPr/>
          </p:nvSpPr>
          <p:spPr>
            <a:xfrm>
              <a:off x="6975631" y="1808518"/>
              <a:ext cx="16167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rPr>
                <a:t>Object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苹方 中等" panose="020B0400000000000000" pitchFamily="34" charset="-122"/>
                  <a:ea typeface="苹方 中等" panose="020B0400000000000000" pitchFamily="34" charset="-122"/>
                  <a:cs typeface="+mn-cs"/>
                </a:rPr>
                <a:t>Detection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苹方 中等" panose="020B0400000000000000" pitchFamily="34" charset="-122"/>
                <a:ea typeface="苹方 中等" panose="020B0400000000000000" pitchFamily="34" charset="-122"/>
                <a:cs typeface="+mn-cs"/>
              </a:endParaRPr>
            </a:p>
          </p:txBody>
        </p:sp>
        <p:sp>
          <p:nvSpPr>
            <p:cNvPr id="54" name="슬라이드 4 형태 13 그룹 3"/>
            <p:cNvSpPr/>
            <p:nvPr/>
          </p:nvSpPr>
          <p:spPr>
            <a:xfrm>
              <a:off x="6926186" y="2014713"/>
              <a:ext cx="3370475" cy="4240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2F84C74-F7CC-3F47-9882-9423EB0E6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812" y="1747546"/>
            <a:ext cx="2005935" cy="11093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29E8DF-0925-C04A-AC17-72AF640E3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0138" y="4701852"/>
            <a:ext cx="1502343" cy="8893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190391-6262-5B46-820B-C26F1E283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909" y="1574399"/>
            <a:ext cx="1386417" cy="13864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0C8F23-7B27-E041-97A8-F22BA6C91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587" y="4619495"/>
            <a:ext cx="1905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9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테마 -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 -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800" dirty="0" smtClean="0">
            <a:latin typeface="苹方 中等" panose="020B0400000000000000" pitchFamily="34" charset="-122"/>
            <a:ea typeface="苹方 中等" panose="020B04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1978</Words>
  <Application>Microsoft Macintosh PowerPoint</Application>
  <PresentationFormat>와이드스크린</PresentationFormat>
  <Paragraphs>505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57</vt:i4>
      </vt:variant>
    </vt:vector>
  </HeadingPairs>
  <TitlesOfParts>
    <vt:vector size="74" baseType="lpstr">
      <vt:lpstr>나눔스퀘어 ExtraBold</vt:lpstr>
      <vt:lpstr>맑은 고딕</vt:lpstr>
      <vt:lpstr>思源黑体 CN Heavy</vt:lpstr>
      <vt:lpstr>思源黑体 CN Light</vt:lpstr>
      <vt:lpstr>苹方 常规</vt:lpstr>
      <vt:lpstr>苹方 粗体</vt:lpstr>
      <vt:lpstr>苹方 中等</vt:lpstr>
      <vt:lpstr>苹方 细体</vt:lpstr>
      <vt:lpstr>BM HANNA Pro OTF</vt:lpstr>
      <vt:lpstr>等线</vt:lpstr>
      <vt:lpstr>等线 Light</vt:lpstr>
      <vt:lpstr>Arial</vt:lpstr>
      <vt:lpstr>Cambria Math</vt:lpstr>
      <vt:lpstr>Haettenschweiler</vt:lpstr>
      <vt:lpstr>Wingdings</vt:lpstr>
      <vt:lpstr>office 테마 - 1</vt:lpstr>
      <vt:lpstr>office 테마 - 2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(주)콘텐츠테이크아웃</Manager>
  <Company>(주)콘텐츠테이크아웃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(주)콘텐츠테이크아웃</dc:title>
  <dc:subject>(주)콘텐츠테이크아웃</dc:subject>
  <dc:creator>(주)콘텐츠테이크아웃</dc:creator>
  <cp:keywords>(주)콘텐츠테이크아웃</cp:keywords>
  <dc:description>V51V55V33Ab168Ab169Aa87Aa87Aa87Aa87Aa33Aa33Aa33Aa33Aa56V33Aa56Ab169Ab169V55Ab169V33Aa56Ab169JVAaJVAaAaAdVAaJVAaAbAbAbAbAbAbAbAbAa162VAaAaRAaVAaJAaVAaJAaVAaJVAaAaRAa54Aa54Aa55Aa55V165V165V165V165JJJJJVAaVAaAa126Aa126Aa126Aa126V165V165V165V165L116L118JJJJAyAa95Aa95AaAzAaAaAaVAaV55Ab169V33Aa56Ab169AaJJJAaJAaAaAaAaAaAaAaAaJAaAgAa95Aa163R33VAaAaAa162V33Aa95R55Aa54Aa162Aa95Aa95V95V95V54Aa95Ah51Az54RAa95Aa95Aa95VAaR33R33R33Ay33Ay33Ay33Aa87Aa86Aa95Aa95V33V33V33Aa54R54Aa95Aa54Aa95V33R53R58R55V55Ab169V33Aa56Ab169V33V33Aa95Aa95R55R54V33Aa56V33Aa95V33Aa95AbJJJAbJV54Aa56Aa95Aa95V33V33Aa126Aa95Aa95V33R54Aa117Aa51V33Aa95Aa95Aa95Aa95R55R55R55R55Aa118V55Ab169V33Aa56Ab169Aa95Aa95Aa95V33V33V33L33L33V33V33V33V33Aa56Aa51V33V55V55V55V55L162D162Aa95AaVAaAa95V169V33V33V33Aa95Aa95Aa95V33D33D33D33AaRV51V33Ab168Aa55QAaVAaVVAaAaAaAaAaLAaVQQAaVAaVAaAaAaAaLAaAaAaVAcAaAaAaAaL</dc:description>
  <cp:lastModifiedBy>Microsoft Office User</cp:lastModifiedBy>
  <cp:revision>68</cp:revision>
  <dcterms:created xsi:type="dcterms:W3CDTF">2019-08-20T09:53:04Z</dcterms:created>
  <dcterms:modified xsi:type="dcterms:W3CDTF">2021-07-09T00:49:00Z</dcterms:modified>
  <cp:category>(주)콘텐츠테이크아웃</cp:category>
  <cp:contentStatus>(주)콘텐츠테이크아웃</cp:contentStatus>
  <dc:language>한국어, 영어</dc:language>
  <cp:version>2010이상 버전에 최적화</cp:version>
</cp:coreProperties>
</file>